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3" r:id="rId4"/>
    <p:sldId id="257" r:id="rId5"/>
    <p:sldId id="258" r:id="rId6"/>
    <p:sldId id="279" r:id="rId7"/>
    <p:sldId id="295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59" r:id="rId18"/>
    <p:sldId id="260" r:id="rId19"/>
    <p:sldId id="261" r:id="rId20"/>
    <p:sldId id="267" r:id="rId21"/>
    <p:sldId id="262" r:id="rId22"/>
    <p:sldId id="264" r:id="rId23"/>
    <p:sldId id="265" r:id="rId24"/>
    <p:sldId id="266" r:id="rId25"/>
    <p:sldId id="263" r:id="rId26"/>
    <p:sldId id="268" r:id="rId27"/>
    <p:sldId id="270" r:id="rId28"/>
    <p:sldId id="269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09718330-8F6D-4EBF-B4F0-4A7E8046573E}">
          <p14:sldIdLst>
            <p14:sldId id="256"/>
            <p14:sldId id="294"/>
            <p14:sldId id="293"/>
            <p14:sldId id="257"/>
            <p14:sldId id="258"/>
          </p14:sldIdLst>
        </p14:section>
        <p14:section name="Unit 13 L1" id="{68E1C475-AD3B-463F-9D5A-8CADBABEEED9}">
          <p14:sldIdLst>
            <p14:sldId id="279"/>
            <p14:sldId id="295"/>
            <p14:sldId id="280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Unit 13 Lesson 2" id="{9D510BC4-ADE5-4166-8896-ED1370636C56}">
          <p14:sldIdLst>
            <p14:sldId id="259"/>
            <p14:sldId id="260"/>
            <p14:sldId id="261"/>
            <p14:sldId id="267"/>
            <p14:sldId id="262"/>
            <p14:sldId id="264"/>
            <p14:sldId id="265"/>
            <p14:sldId id="266"/>
            <p14:sldId id="263"/>
            <p14:sldId id="268"/>
            <p14:sldId id="270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821BE2-BB98-4BF8-8AAE-F64D9696E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D147123-3121-40E0-87EE-17B9BE047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1FEF3D-644F-4D8A-AF05-66B12A29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879F72-7EDC-46FC-8260-DFA9BA87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0ED5C88-00DA-4D66-9904-F26766B0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6F16E3-6434-4193-BBA7-875A53AE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FF4271F-B2B7-4A4D-BB61-DD6E41A77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A710C2-E0CA-441C-ACFD-ECA89CB2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AD7920-D239-4B14-860B-EA153FC4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11B73A-621C-41EF-8C9D-74282D2B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AF543FC-2022-460A-8DDA-191F6604D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A5E205C-8EAB-498F-BC45-C22C138DD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FED22A1-9A58-4A9D-B63B-C68D251A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930C50-9FC6-4878-80BD-603DF15C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4B072D-6D64-417C-83E9-2C77F761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849407-0852-40E6-95F0-DD5676EC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9D5226-7016-4D2B-B066-E32FDCDA4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C04FAA9-E132-47F3-A6DD-657C19F4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21129ED-C6A9-4CED-95D3-E251B70C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DE14EA-2ED1-4AA1-8C1E-716E8B28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340C91-1324-4D27-ABB1-A9DAC297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1FBB9F-40CE-4B12-B0A8-3CAE8870B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357CAE-7FFD-4C06-A77F-A1925A89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1EAA82-ADA7-444B-96C0-FE84E29A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AD1F70-CAF2-4FA5-BE1E-8EE79075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AE2B6D-E081-472C-BC80-48F9A404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E572D83-262E-4BD9-AEED-D5C50C6E3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933904A-BF1B-4542-9F97-9853DA8D2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00A18A1-283A-4D7A-8946-EE1F58B4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AC041B1-B809-432C-A266-12CE5D8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DCD9B9A-B994-4C3A-AF15-D8D1DB07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BB2B38-54C2-4A93-9A99-5935CE65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90F5CE-D27C-4E31-96FB-E401D185A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4E6638-70EC-489C-A8FD-86657BDB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21990FC-4A3F-4FCF-AC76-35F713FD3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F455D25-BD6B-4AE0-8C40-ED855ACDE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E176891-C012-4E05-99D2-4F5F78B4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132A4C5-D5FA-4473-BBC9-CA88453D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85A4D0B-D204-4856-BC4F-E7DEE5B3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1D261-5DB6-48E9-BA96-BC6C2F92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6ABEC2F-FB85-43F3-9DC5-634AAD8F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860D98F-B308-4C25-A345-8B9E0558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8641FB1-03D5-4066-82D8-9E478444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44CD6F-C5C3-48A5-B10E-D4CE33A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24CF5C9-7685-437A-A9C8-B8A23796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FA0A990-DF91-41DD-971B-2B9B5287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598ACB-710D-462D-983D-842A96B9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249B14F-F9F2-4EF3-AE14-24B571F3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F20C854-0BD5-48EC-A476-4B1FCEDFC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C0C58F3-E11C-4333-BA74-3FDAA93C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3016D2B-FD95-411C-9D8B-92855391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066980-419D-4E9E-B64E-BDE1C90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BF925C-2D21-400D-AA25-6BD91F33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9D68546-EA5B-480F-BF20-0E1041E9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095D4CC-AC51-4751-9636-706DEE02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C72EE6B-1E34-40E9-85A1-E8327115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A2FA12F-9292-4C16-B7F1-9D097C52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B6C69D4-E111-425A-9AAC-D76FF4AA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2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ACC858E-869C-4CD9-A460-759F8C4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81F38EB-EC73-4A3E-A6D3-DF47FCD9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BA0B85-9683-4A30-8FF3-A7641AC5B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D420-B141-4A0F-AAA1-A04B8BAFBCA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02DD28-34AF-4516-A022-4E95AE5E6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1DDF1CB-FE1C-463A-9F2B-0B662B33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F4D4-CE96-4BA1-93D6-2BB4CC69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76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45BF09-D0B5-49F1-B84C-C73F22E72EFD}"/>
              </a:ext>
            </a:extLst>
          </p:cNvPr>
          <p:cNvSpPr txBox="1"/>
          <p:nvPr/>
        </p:nvSpPr>
        <p:spPr>
          <a:xfrm>
            <a:off x="0" y="-1"/>
            <a:ext cx="382668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food:</a:t>
            </a:r>
          </a:p>
          <a:p>
            <a:r>
              <a:rPr lang="en-US" sz="5400" dirty="0"/>
              <a:t>beef:</a:t>
            </a:r>
          </a:p>
          <a:p>
            <a:r>
              <a:rPr lang="en-US" sz="5400" dirty="0"/>
              <a:t>pork:</a:t>
            </a:r>
          </a:p>
          <a:p>
            <a:r>
              <a:rPr lang="en-US" sz="5400" dirty="0"/>
              <a:t>fish:</a:t>
            </a:r>
          </a:p>
          <a:p>
            <a:r>
              <a:rPr lang="en-US" sz="5400" dirty="0"/>
              <a:t>drink:</a:t>
            </a:r>
          </a:p>
          <a:p>
            <a:r>
              <a:rPr lang="en-US" sz="5400" dirty="0"/>
              <a:t>orange juice:</a:t>
            </a:r>
          </a:p>
          <a:p>
            <a:r>
              <a:rPr lang="en-US" sz="5400" dirty="0"/>
              <a:t>milk: </a:t>
            </a:r>
          </a:p>
          <a:p>
            <a:r>
              <a:rPr lang="en-US" sz="5400" dirty="0"/>
              <a:t>water: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F11592C-3652-490E-AC9E-42DE143CEB77}"/>
              </a:ext>
            </a:extLst>
          </p:cNvPr>
          <p:cNvSpPr txBox="1"/>
          <p:nvPr/>
        </p:nvSpPr>
        <p:spPr>
          <a:xfrm>
            <a:off x="3826689" y="-2"/>
            <a:ext cx="320472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thức ăn</a:t>
            </a:r>
          </a:p>
          <a:p>
            <a:r>
              <a:rPr lang="en-US" sz="5400" dirty="0"/>
              <a:t>thịt bò</a:t>
            </a:r>
          </a:p>
          <a:p>
            <a:r>
              <a:rPr lang="en-US" sz="5400" dirty="0"/>
              <a:t>thịt lợn</a:t>
            </a:r>
          </a:p>
          <a:p>
            <a:r>
              <a:rPr lang="en-US" sz="5400" dirty="0"/>
              <a:t>cá, món cá</a:t>
            </a:r>
          </a:p>
          <a:p>
            <a:r>
              <a:rPr lang="en-US" sz="5400" dirty="0"/>
              <a:t>đồ uống</a:t>
            </a:r>
          </a:p>
          <a:p>
            <a:r>
              <a:rPr lang="en-US" sz="5400" dirty="0"/>
              <a:t>nước cam</a:t>
            </a:r>
          </a:p>
          <a:p>
            <a:r>
              <a:rPr lang="en-US" sz="5400" dirty="0"/>
              <a:t>sữa</a:t>
            </a:r>
          </a:p>
          <a:p>
            <a:r>
              <a:rPr lang="en-US" sz="5400" dirty="0"/>
              <a:t>nước</a:t>
            </a:r>
          </a:p>
        </p:txBody>
      </p:sp>
    </p:spTree>
    <p:extLst>
      <p:ext uri="{BB962C8B-B14F-4D97-AF65-F5344CB8AC3E}">
        <p14:creationId xmlns:p14="http://schemas.microsoft.com/office/powerpoint/2010/main" val="14247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6084FA6-28B9-489B-9BDF-015BDBEF95FB}"/>
              </a:ext>
            </a:extLst>
          </p:cNvPr>
          <p:cNvSpPr/>
          <p:nvPr/>
        </p:nvSpPr>
        <p:spPr>
          <a:xfrm>
            <a:off x="630621" y="1277007"/>
            <a:ext cx="10830910" cy="48084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04C0431-B172-4828-98A0-9FFCC3FACE1E}"/>
              </a:ext>
            </a:extLst>
          </p:cNvPr>
          <p:cNvSpPr txBox="1"/>
          <p:nvPr/>
        </p:nvSpPr>
        <p:spPr>
          <a:xfrm>
            <a:off x="3216165" y="141890"/>
            <a:ext cx="4733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MODEL SENTENCES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85A15F7-AC5B-4B70-8711-AFB2010C77ED}"/>
              </a:ext>
            </a:extLst>
          </p:cNvPr>
          <p:cNvSpPr txBox="1"/>
          <p:nvPr/>
        </p:nvSpPr>
        <p:spPr>
          <a:xfrm>
            <a:off x="2049517" y="1825731"/>
            <a:ext cx="8939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What’s your </a:t>
            </a:r>
            <a:r>
              <a:rPr lang="en-US" sz="4800" dirty="0" err="1"/>
              <a:t>favourite</a:t>
            </a:r>
            <a:r>
              <a:rPr lang="en-US" sz="4800" dirty="0"/>
              <a:t> </a:t>
            </a:r>
            <a:r>
              <a:rPr lang="en-US" sz="4800" u="sng" dirty="0"/>
              <a:t>food</a:t>
            </a:r>
            <a:r>
              <a:rPr lang="en-US" sz="4800" dirty="0"/>
              <a:t>?</a:t>
            </a:r>
          </a:p>
          <a:p>
            <a:r>
              <a:rPr lang="en-US" sz="4800" dirty="0"/>
              <a:t>It’s </a:t>
            </a:r>
            <a:r>
              <a:rPr lang="en-US" sz="4800" u="sng" dirty="0"/>
              <a:t>chicken</a:t>
            </a:r>
            <a:r>
              <a:rPr lang="en-US" sz="4800" dirty="0"/>
              <a:t>.</a:t>
            </a:r>
          </a:p>
          <a:p>
            <a:r>
              <a:rPr lang="en-US" sz="4800" dirty="0"/>
              <a:t>What’s your </a:t>
            </a:r>
            <a:r>
              <a:rPr lang="en-US" sz="4800" dirty="0" err="1"/>
              <a:t>favourite</a:t>
            </a:r>
            <a:r>
              <a:rPr lang="en-US" sz="4800" dirty="0"/>
              <a:t> </a:t>
            </a:r>
            <a:r>
              <a:rPr lang="en-US" sz="4800" u="sng" dirty="0"/>
              <a:t>drink</a:t>
            </a:r>
            <a:r>
              <a:rPr lang="en-US" sz="4800" dirty="0"/>
              <a:t>?</a:t>
            </a:r>
          </a:p>
          <a:p>
            <a:r>
              <a:rPr lang="en-US" sz="4800" dirty="0"/>
              <a:t>It’s </a:t>
            </a:r>
            <a:r>
              <a:rPr lang="en-US" sz="4800" u="sng" dirty="0"/>
              <a:t>orange juice</a:t>
            </a:r>
            <a:r>
              <a:rPr lang="en-US" sz="4800" dirty="0"/>
              <a:t>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349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4408876-617A-4A83-8475-93B3E736FFE5}"/>
              </a:ext>
            </a:extLst>
          </p:cNvPr>
          <p:cNvSpPr txBox="1"/>
          <p:nvPr/>
        </p:nvSpPr>
        <p:spPr>
          <a:xfrm>
            <a:off x="126124" y="157656"/>
            <a:ext cx="3451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2. Point and say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4FE28656-D9AC-4AD9-8501-47BF11F51739}"/>
              </a:ext>
            </a:extLst>
          </p:cNvPr>
          <p:cNvSpPr/>
          <p:nvPr/>
        </p:nvSpPr>
        <p:spPr>
          <a:xfrm>
            <a:off x="2709041" y="5298774"/>
            <a:ext cx="7964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What’s your </a:t>
            </a:r>
            <a:r>
              <a:rPr lang="en-US" sz="4400" b="1" dirty="0" err="1"/>
              <a:t>favourite</a:t>
            </a:r>
            <a:r>
              <a:rPr lang="en-US" sz="4400" b="1" dirty="0"/>
              <a:t> </a:t>
            </a:r>
            <a:r>
              <a:rPr lang="en-US" sz="4400" b="1" u="sng" dirty="0"/>
              <a:t>_______</a:t>
            </a:r>
            <a:r>
              <a:rPr lang="en-US" sz="4400" b="1" dirty="0"/>
              <a:t>?</a:t>
            </a:r>
          </a:p>
          <a:p>
            <a:r>
              <a:rPr lang="en-US" sz="4400" b="1" dirty="0"/>
              <a:t>It’s </a:t>
            </a:r>
            <a:r>
              <a:rPr lang="en-US" sz="4400" b="1" u="sng" dirty="0"/>
              <a:t>_______.</a:t>
            </a:r>
            <a:endParaRPr lang="en-US" sz="4400" b="1" dirty="0"/>
          </a:p>
        </p:txBody>
      </p:sp>
      <p:pic>
        <p:nvPicPr>
          <p:cNvPr id="5122" name="Picture 2" descr="https://s.sachmem.vn/public/images/TA4T2SHS/U13-L1-2-3-ennahqsphtckxdic.jpg">
            <a:extLst>
              <a:ext uri="{FF2B5EF4-FFF2-40B4-BE49-F238E27FC236}">
                <a16:creationId xmlns:a16="http://schemas.microsoft.com/office/drawing/2014/main" id="{0EB0704D-E908-4880-A9A7-1FC98EA13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40" y="1038636"/>
            <a:ext cx="5803667" cy="42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B43F906-56B8-40FC-8A73-C6E9FC612101}"/>
              </a:ext>
            </a:extLst>
          </p:cNvPr>
          <p:cNvSpPr txBox="1"/>
          <p:nvPr/>
        </p:nvSpPr>
        <p:spPr>
          <a:xfrm>
            <a:off x="9317421" y="3074276"/>
            <a:ext cx="2689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food/beef</a:t>
            </a:r>
          </a:p>
        </p:txBody>
      </p:sp>
    </p:spTree>
    <p:extLst>
      <p:ext uri="{BB962C8B-B14F-4D97-AF65-F5344CB8AC3E}">
        <p14:creationId xmlns:p14="http://schemas.microsoft.com/office/powerpoint/2010/main" val="345101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.sachmem.vn/public/images/TA4T2SHS/U13-L1-2-4-dnllbaxcjdsopjpf.jpg">
            <a:extLst>
              <a:ext uri="{FF2B5EF4-FFF2-40B4-BE49-F238E27FC236}">
                <a16:creationId xmlns:a16="http://schemas.microsoft.com/office/drawing/2014/main" id="{D689A125-F4FB-4713-AA3F-7ED9E0E6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41" y="0"/>
            <a:ext cx="5919952" cy="43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1B0F293-C86A-47BC-880E-CB2F13A36B78}"/>
              </a:ext>
            </a:extLst>
          </p:cNvPr>
          <p:cNvSpPr txBox="1"/>
          <p:nvPr/>
        </p:nvSpPr>
        <p:spPr>
          <a:xfrm>
            <a:off x="9059917" y="1757249"/>
            <a:ext cx="2715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food/pork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2B71918-105F-4BA3-A504-476A46BF2902}"/>
              </a:ext>
            </a:extLst>
          </p:cNvPr>
          <p:cNvSpPr/>
          <p:nvPr/>
        </p:nvSpPr>
        <p:spPr>
          <a:xfrm>
            <a:off x="2709041" y="5298774"/>
            <a:ext cx="7964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What’s your </a:t>
            </a:r>
            <a:r>
              <a:rPr lang="en-US" sz="4400" b="1" dirty="0" err="1"/>
              <a:t>favourite</a:t>
            </a:r>
            <a:r>
              <a:rPr lang="en-US" sz="4400" b="1" dirty="0"/>
              <a:t> </a:t>
            </a:r>
            <a:r>
              <a:rPr lang="en-US" sz="4400" b="1" u="sng" dirty="0"/>
              <a:t>_______</a:t>
            </a:r>
            <a:r>
              <a:rPr lang="en-US" sz="4400" b="1" dirty="0"/>
              <a:t>?</a:t>
            </a:r>
          </a:p>
          <a:p>
            <a:r>
              <a:rPr lang="en-US" sz="4400" b="1" dirty="0"/>
              <a:t>It’s </a:t>
            </a:r>
            <a:r>
              <a:rPr lang="en-US" sz="4400" b="1" u="sng" dirty="0"/>
              <a:t>_______.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1842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2B71918-105F-4BA3-A504-476A46BF2902}"/>
              </a:ext>
            </a:extLst>
          </p:cNvPr>
          <p:cNvSpPr/>
          <p:nvPr/>
        </p:nvSpPr>
        <p:spPr>
          <a:xfrm>
            <a:off x="2709041" y="5298774"/>
            <a:ext cx="7964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What’s your </a:t>
            </a:r>
            <a:r>
              <a:rPr lang="en-US" sz="4400" b="1" dirty="0" err="1"/>
              <a:t>favourite</a:t>
            </a:r>
            <a:r>
              <a:rPr lang="en-US" sz="4400" b="1" dirty="0"/>
              <a:t> </a:t>
            </a:r>
            <a:r>
              <a:rPr lang="en-US" sz="4400" b="1" u="sng" dirty="0"/>
              <a:t>_______</a:t>
            </a:r>
            <a:r>
              <a:rPr lang="en-US" sz="4400" b="1" dirty="0"/>
              <a:t>?</a:t>
            </a:r>
          </a:p>
          <a:p>
            <a:r>
              <a:rPr lang="en-US" sz="4400" b="1" dirty="0"/>
              <a:t>It’s </a:t>
            </a:r>
            <a:r>
              <a:rPr lang="en-US" sz="4400" b="1" u="sng" dirty="0"/>
              <a:t>_______.</a:t>
            </a:r>
            <a:endParaRPr lang="en-US" sz="4400" b="1" dirty="0"/>
          </a:p>
        </p:txBody>
      </p:sp>
      <p:pic>
        <p:nvPicPr>
          <p:cNvPr id="7170" name="Picture 2" descr="https://s.sachmem.vn/public/images/TA4T2SHS/U13-L1-2-5-lkrandixnhcmjqrq.jpg">
            <a:extLst>
              <a:ext uri="{FF2B5EF4-FFF2-40B4-BE49-F238E27FC236}">
                <a16:creationId xmlns:a16="http://schemas.microsoft.com/office/drawing/2014/main" id="{F377125E-07B1-4FBE-A41A-AD406DCD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37" y="112676"/>
            <a:ext cx="5639575" cy="41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1B0F293-C86A-47BC-880E-CB2F13A36B78}"/>
              </a:ext>
            </a:extLst>
          </p:cNvPr>
          <p:cNvSpPr txBox="1"/>
          <p:nvPr/>
        </p:nvSpPr>
        <p:spPr>
          <a:xfrm>
            <a:off x="7441404" y="112676"/>
            <a:ext cx="4750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drink/orange juice</a:t>
            </a:r>
          </a:p>
        </p:txBody>
      </p:sp>
    </p:spTree>
    <p:extLst>
      <p:ext uri="{BB962C8B-B14F-4D97-AF65-F5344CB8AC3E}">
        <p14:creationId xmlns:p14="http://schemas.microsoft.com/office/powerpoint/2010/main" val="119190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2B71918-105F-4BA3-A504-476A46BF2902}"/>
              </a:ext>
            </a:extLst>
          </p:cNvPr>
          <p:cNvSpPr/>
          <p:nvPr/>
        </p:nvSpPr>
        <p:spPr>
          <a:xfrm>
            <a:off x="2709041" y="5298774"/>
            <a:ext cx="7964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What’s your </a:t>
            </a:r>
            <a:r>
              <a:rPr lang="en-US" sz="4400" b="1" dirty="0" err="1"/>
              <a:t>favourite</a:t>
            </a:r>
            <a:r>
              <a:rPr lang="en-US" sz="4400" b="1" dirty="0"/>
              <a:t> </a:t>
            </a:r>
            <a:r>
              <a:rPr lang="en-US" sz="4400" b="1" u="sng" dirty="0"/>
              <a:t>_______</a:t>
            </a:r>
            <a:r>
              <a:rPr lang="en-US" sz="4400" b="1" dirty="0"/>
              <a:t>?</a:t>
            </a:r>
          </a:p>
          <a:p>
            <a:r>
              <a:rPr lang="en-US" sz="4400" b="1" dirty="0"/>
              <a:t>It’s </a:t>
            </a:r>
            <a:r>
              <a:rPr lang="en-US" sz="4400" b="1" u="sng" dirty="0"/>
              <a:t>_______.</a:t>
            </a:r>
            <a:endParaRPr lang="en-US" sz="4400" b="1" dirty="0"/>
          </a:p>
        </p:txBody>
      </p:sp>
      <p:pic>
        <p:nvPicPr>
          <p:cNvPr id="8194" name="Picture 2" descr="https://s.sachmem.vn/public/images/TA4T2SHS/U13-L1-2-6-ayyayqgaftjfqxzd.jpg">
            <a:extLst>
              <a:ext uri="{FF2B5EF4-FFF2-40B4-BE49-F238E27FC236}">
                <a16:creationId xmlns:a16="http://schemas.microsoft.com/office/drawing/2014/main" id="{5E521E4C-DAA3-47BF-967F-821A4C33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72" y="112676"/>
            <a:ext cx="6611963" cy="48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1B0F293-C86A-47BC-880E-CB2F13A36B78}"/>
              </a:ext>
            </a:extLst>
          </p:cNvPr>
          <p:cNvSpPr txBox="1"/>
          <p:nvPr/>
        </p:nvSpPr>
        <p:spPr>
          <a:xfrm>
            <a:off x="7645687" y="364924"/>
            <a:ext cx="4241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drink/water</a:t>
            </a:r>
          </a:p>
        </p:txBody>
      </p:sp>
    </p:spTree>
    <p:extLst>
      <p:ext uri="{BB962C8B-B14F-4D97-AF65-F5344CB8AC3E}">
        <p14:creationId xmlns:p14="http://schemas.microsoft.com/office/powerpoint/2010/main" val="199411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843F6DE-1A45-4E10-83C9-FB21B1937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87" y="523220"/>
            <a:ext cx="7486650" cy="16573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62046AF-6746-4639-B13F-7E6B7625A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87" y="2540001"/>
            <a:ext cx="7729610" cy="171769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4512C3E-16C7-487B-BFF7-C980D4D6F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987" y="4955676"/>
            <a:ext cx="7729610" cy="1792653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A00D5F3-9653-4455-A916-8E45857A02F7}"/>
              </a:ext>
            </a:extLst>
          </p:cNvPr>
          <p:cNvSpPr/>
          <p:nvPr/>
        </p:nvSpPr>
        <p:spPr>
          <a:xfrm>
            <a:off x="2017987" y="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800" b="1" dirty="0">
                <a:solidFill>
                  <a:srgbClr val="333333"/>
                </a:solidFill>
                <a:latin typeface="Helvetica Neue"/>
              </a:rPr>
              <a:t>1.What's his favourite food?</a:t>
            </a:r>
            <a:endParaRPr lang="en-GB" sz="2800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49CD8E9-AE9B-46E1-AF9A-D82E6A6AC25E}"/>
              </a:ext>
            </a:extLst>
          </p:cNvPr>
          <p:cNvSpPr/>
          <p:nvPr/>
        </p:nvSpPr>
        <p:spPr>
          <a:xfrm>
            <a:off x="2017987" y="20167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800" b="1" dirty="0">
                <a:solidFill>
                  <a:srgbClr val="333333"/>
                </a:solidFill>
                <a:latin typeface="Helvetica Neue"/>
              </a:rPr>
              <a:t>2.What's his favourite drink?</a:t>
            </a:r>
            <a:endParaRPr lang="en-GB" sz="2800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7CBF3B3-EED5-4A2F-8393-8866A073F302}"/>
              </a:ext>
            </a:extLst>
          </p:cNvPr>
          <p:cNvSpPr/>
          <p:nvPr/>
        </p:nvSpPr>
        <p:spPr>
          <a:xfrm>
            <a:off x="2094187" y="4432457"/>
            <a:ext cx="655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333333"/>
                </a:solidFill>
                <a:latin typeface="Helvetica Neue"/>
              </a:rPr>
              <a:t>What is her favourite food and drink?</a:t>
            </a:r>
            <a:endParaRPr lang="en-US" sz="2800" b="1" dirty="0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A9706CA-3B8D-4B77-AC97-EA4F3CDB5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928" y="1759606"/>
            <a:ext cx="276225" cy="257175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FD1147EF-5401-479D-92AF-A898FFE2E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218" y="3835399"/>
            <a:ext cx="276225" cy="257175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C515B1BA-F254-4A0E-82D4-5155C21B5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997" y="6226502"/>
            <a:ext cx="2762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E1C9BA-E8F9-4BCC-B847-1252E23A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2B6A45C-056D-4D25-BC9F-22274320E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817E8B-58D2-4EB1-BE25-D0DEA2F244BD}"/>
              </a:ext>
            </a:extLst>
          </p:cNvPr>
          <p:cNvSpPr txBox="1"/>
          <p:nvPr/>
        </p:nvSpPr>
        <p:spPr>
          <a:xfrm>
            <a:off x="1127332" y="1120676"/>
            <a:ext cx="9937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Unit 13: Lesson 2(1,2,3,5) </a:t>
            </a:r>
          </a:p>
          <a:p>
            <a:pPr algn="ctr"/>
            <a:r>
              <a:rPr lang="en-US" sz="7200" dirty="0"/>
              <a:t>–P20,21</a:t>
            </a:r>
          </a:p>
        </p:txBody>
      </p:sp>
    </p:spTree>
    <p:extLst>
      <p:ext uri="{BB962C8B-B14F-4D97-AF65-F5344CB8AC3E}">
        <p14:creationId xmlns:p14="http://schemas.microsoft.com/office/powerpoint/2010/main" val="917410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FBBCCB1-0511-4161-A5B4-AB550D383E89}"/>
              </a:ext>
            </a:extLst>
          </p:cNvPr>
          <p:cNvSpPr txBox="1"/>
          <p:nvPr/>
        </p:nvSpPr>
        <p:spPr>
          <a:xfrm>
            <a:off x="132668" y="1858782"/>
            <a:ext cx="119266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141281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trong nhà, bàn, đang ngồi, thực phẩm&#10;&#10;Mô tả được tạo với mức tin cậy rất cao">
            <a:extLst>
              <a:ext uri="{FF2B5EF4-FFF2-40B4-BE49-F238E27FC236}">
                <a16:creationId xmlns:a16="http://schemas.microsoft.com/office/drawing/2014/main" id="{092A655C-103E-4D87-B082-0DCBD34E0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57" y="383459"/>
            <a:ext cx="5980472" cy="44853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8E36CF-4F45-4EC6-98CE-2B3EB4AB3AD7}"/>
              </a:ext>
            </a:extLst>
          </p:cNvPr>
          <p:cNvSpPr txBox="1"/>
          <p:nvPr/>
        </p:nvSpPr>
        <p:spPr>
          <a:xfrm>
            <a:off x="1664338" y="5274212"/>
            <a:ext cx="8863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lenonade</a:t>
            </a:r>
            <a:r>
              <a:rPr lang="en-US" sz="7200" dirty="0"/>
              <a:t>: n</a:t>
            </a:r>
            <a:r>
              <a:rPr lang="vi-VN" sz="7200" dirty="0"/>
              <a:t>ư</a:t>
            </a:r>
            <a:r>
              <a:rPr lang="en-US" sz="7200" dirty="0" err="1"/>
              <a:t>ớc</a:t>
            </a:r>
            <a:r>
              <a:rPr lang="en-US" sz="7200" dirty="0"/>
              <a:t> chanh</a:t>
            </a:r>
          </a:p>
        </p:txBody>
      </p:sp>
    </p:spTree>
    <p:extLst>
      <p:ext uri="{BB962C8B-B14F-4D97-AF65-F5344CB8AC3E}">
        <p14:creationId xmlns:p14="http://schemas.microsoft.com/office/powerpoint/2010/main" val="380486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noProof="1">
              <a:latin typeface="Arial" charset="0"/>
            </a:endParaRPr>
          </a:p>
        </p:txBody>
      </p:sp>
      <p:pic>
        <p:nvPicPr>
          <p:cNvPr id="14340" name="Picture 4" descr="P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067166a35x1e8i0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00201"/>
            <a:ext cx="762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2067166a35x1e8i0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1"/>
            <a:ext cx="60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724608s7aonrbep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724608s7aonrbep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910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2819400" y="1371600"/>
            <a:ext cx="6781800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F66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43046" dir="7037974" sy="50000" kx="2453608" rotWithShape="0">
                    <a:srgbClr val="000000"/>
                  </a:outerShdw>
                </a:effectLst>
                <a:latin typeface="VNI-Thuphap"/>
                <a:cs typeface="Arial" charset="0"/>
              </a:rPr>
              <a:t>Welcome to </a:t>
            </a:r>
          </a:p>
        </p:txBody>
      </p:sp>
      <p:sp>
        <p:nvSpPr>
          <p:cNvPr id="71709" name="WordArt 29"/>
          <p:cNvSpPr>
            <a:spLocks noChangeArrowheads="1" noChangeShapeType="1" noTextEdit="1"/>
          </p:cNvSpPr>
          <p:nvPr/>
        </p:nvSpPr>
        <p:spPr bwMode="auto">
          <a:xfrm>
            <a:off x="2552700" y="3581400"/>
            <a:ext cx="68961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Arial"/>
                <a:cs typeface="Arial"/>
              </a:rPr>
              <a:t>our 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Arial"/>
                <a:cs typeface="Arial"/>
              </a:rPr>
              <a:t>class 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prstShdw prst="shdw11">
                  <a:srgbClr val="99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14352" name="Picture 30" descr="2067166a35x1e8i0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362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3" name="Group 40"/>
          <p:cNvGrpSpPr>
            <a:grpSpLocks/>
          </p:cNvGrpSpPr>
          <p:nvPr/>
        </p:nvGrpSpPr>
        <p:grpSpPr bwMode="auto">
          <a:xfrm>
            <a:off x="1905001" y="228600"/>
            <a:ext cx="7877175" cy="990600"/>
            <a:chOff x="240" y="144"/>
            <a:chExt cx="4655" cy="624"/>
          </a:xfrm>
        </p:grpSpPr>
        <p:sp>
          <p:nvSpPr>
            <p:cNvPr id="14363" name="Rectangle 14" descr="Water droplets"/>
            <p:cNvSpPr>
              <a:spLocks noChangeArrowheads="1"/>
            </p:cNvSpPr>
            <p:nvPr/>
          </p:nvSpPr>
          <p:spPr bwMode="auto">
            <a:xfrm>
              <a:off x="240" y="144"/>
              <a:ext cx="383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00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FF9900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14364" name="Rectangle 15" descr="Water droplets"/>
            <p:cNvSpPr>
              <a:spLocks noChangeArrowheads="1"/>
            </p:cNvSpPr>
            <p:nvPr/>
          </p:nvSpPr>
          <p:spPr bwMode="auto">
            <a:xfrm flipH="1">
              <a:off x="4224" y="192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FF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0066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14365" name="Rectangle 16" descr="Water droplets"/>
            <p:cNvSpPr>
              <a:spLocks noChangeArrowheads="1"/>
            </p:cNvSpPr>
            <p:nvPr/>
          </p:nvSpPr>
          <p:spPr bwMode="auto">
            <a:xfrm>
              <a:off x="1006" y="144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80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FFFF00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14366" name="Rectangle 17" descr="Water droplets"/>
            <p:cNvSpPr>
              <a:spLocks noChangeArrowheads="1"/>
            </p:cNvSpPr>
            <p:nvPr/>
          </p:nvSpPr>
          <p:spPr bwMode="auto">
            <a:xfrm>
              <a:off x="1389" y="240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6600"/>
                  </a:solidFill>
                  <a:cs typeface="Arial" charset="0"/>
                </a:rPr>
                <a:t>D</a:t>
              </a:r>
            </a:p>
          </p:txBody>
        </p:sp>
        <p:sp>
          <p:nvSpPr>
            <p:cNvPr id="14367" name="Rectangle 18" descr="Oak"/>
            <p:cNvSpPr>
              <a:spLocks noChangeArrowheads="1"/>
            </p:cNvSpPr>
            <p:nvPr/>
          </p:nvSpPr>
          <p:spPr bwMode="auto">
            <a:xfrm flipH="1">
              <a:off x="2117" y="192"/>
              <a:ext cx="345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6600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14368" name="Rectangle 19" descr="Oak"/>
            <p:cNvSpPr>
              <a:spLocks noChangeArrowheads="1"/>
            </p:cNvSpPr>
            <p:nvPr/>
          </p:nvSpPr>
          <p:spPr bwMode="auto">
            <a:xfrm>
              <a:off x="623" y="240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0066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14369" name="Rectangle 20" descr="Oak"/>
            <p:cNvSpPr>
              <a:spLocks noChangeArrowheads="1"/>
            </p:cNvSpPr>
            <p:nvPr/>
          </p:nvSpPr>
          <p:spPr bwMode="auto">
            <a:xfrm flipH="1">
              <a:off x="2807" y="192"/>
              <a:ext cx="345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6633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9966FF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14370" name="Rectangle 21" descr="Water droplets"/>
            <p:cNvSpPr>
              <a:spLocks noChangeArrowheads="1"/>
            </p:cNvSpPr>
            <p:nvPr/>
          </p:nvSpPr>
          <p:spPr bwMode="auto">
            <a:xfrm flipH="1">
              <a:off x="3152" y="240"/>
              <a:ext cx="42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6633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FFFF99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14371" name="Rectangle 22" descr="Oak"/>
            <p:cNvSpPr>
              <a:spLocks noChangeArrowheads="1"/>
            </p:cNvSpPr>
            <p:nvPr/>
          </p:nvSpPr>
          <p:spPr bwMode="auto">
            <a:xfrm flipH="1">
              <a:off x="3535" y="144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FFFF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14372" name="Rectangle 23" descr="Oak"/>
            <p:cNvSpPr>
              <a:spLocks noChangeArrowheads="1"/>
            </p:cNvSpPr>
            <p:nvPr/>
          </p:nvSpPr>
          <p:spPr bwMode="auto">
            <a:xfrm flipH="1">
              <a:off x="3888" y="336"/>
              <a:ext cx="345" cy="38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FF33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14373" name="Rectangle 15" descr="Water droplets"/>
            <p:cNvSpPr>
              <a:spLocks noChangeArrowheads="1"/>
            </p:cNvSpPr>
            <p:nvPr/>
          </p:nvSpPr>
          <p:spPr bwMode="auto">
            <a:xfrm flipH="1">
              <a:off x="2448" y="336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FF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0066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14374" name="Rectangle 19" descr="Oak"/>
            <p:cNvSpPr>
              <a:spLocks noChangeArrowheads="1"/>
            </p:cNvSpPr>
            <p:nvPr/>
          </p:nvSpPr>
          <p:spPr bwMode="auto">
            <a:xfrm>
              <a:off x="4512" y="384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660066"/>
                  </a:solidFill>
                  <a:cs typeface="Arial" charset="0"/>
                </a:rPr>
                <a:t>!</a:t>
              </a:r>
            </a:p>
          </p:txBody>
        </p:sp>
      </p:grpSp>
      <p:sp>
        <p:nvSpPr>
          <p:cNvPr id="14354" name="TextBox 10"/>
          <p:cNvSpPr txBox="1">
            <a:spLocks noChangeArrowheads="1"/>
          </p:cNvSpPr>
          <p:nvPr/>
        </p:nvSpPr>
        <p:spPr bwMode="auto">
          <a:xfrm>
            <a:off x="1600200" y="914401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Gia Khanh Primary </a:t>
            </a:r>
            <a:r>
              <a:rPr lang="en-US" sz="4400" b="1" i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</a:p>
        </p:txBody>
      </p:sp>
      <p:pic>
        <p:nvPicPr>
          <p:cNvPr id="14355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72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438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11" descr="Phaobong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15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717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30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8E36CF-4F45-4EC6-98CE-2B3EB4AB3AD7}"/>
              </a:ext>
            </a:extLst>
          </p:cNvPr>
          <p:cNvSpPr txBox="1"/>
          <p:nvPr/>
        </p:nvSpPr>
        <p:spPr>
          <a:xfrm>
            <a:off x="3147917" y="5347953"/>
            <a:ext cx="5896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bread: bánh mì</a:t>
            </a:r>
          </a:p>
        </p:txBody>
      </p:sp>
      <p:pic>
        <p:nvPicPr>
          <p:cNvPr id="3" name="Hình ảnh 2" descr="Ảnh có chứa thực phẩm, bàn, bánh mì, đang ngồi&#10;&#10;Mô tả được tạo với mức tin cậy rất cao">
            <a:extLst>
              <a:ext uri="{FF2B5EF4-FFF2-40B4-BE49-F238E27FC236}">
                <a16:creationId xmlns:a16="http://schemas.microsoft.com/office/drawing/2014/main" id="{D5311CBD-910A-40DD-942A-C7D518223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63" y="550606"/>
            <a:ext cx="6819901" cy="45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9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8E36CF-4F45-4EC6-98CE-2B3EB4AB3AD7}"/>
              </a:ext>
            </a:extLst>
          </p:cNvPr>
          <p:cNvSpPr txBox="1"/>
          <p:nvPr/>
        </p:nvSpPr>
        <p:spPr>
          <a:xfrm>
            <a:off x="3147917" y="5347953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vegetable: rau</a:t>
            </a:r>
          </a:p>
        </p:txBody>
      </p:sp>
      <p:pic>
        <p:nvPicPr>
          <p:cNvPr id="4" name="Hình ảnh 3" descr="Ảnh có chứa thực phẩm, bàn, khác nhau, hoa quả&#10;&#10;Mô tả được tạo với mức tin cậy rất cao">
            <a:extLst>
              <a:ext uri="{FF2B5EF4-FFF2-40B4-BE49-F238E27FC236}">
                <a16:creationId xmlns:a16="http://schemas.microsoft.com/office/drawing/2014/main" id="{F890ACE6-B053-4CF7-859E-3B126D4E6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90" y="492400"/>
            <a:ext cx="7290620" cy="48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3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8E36CF-4F45-4EC6-98CE-2B3EB4AB3AD7}"/>
              </a:ext>
            </a:extLst>
          </p:cNvPr>
          <p:cNvSpPr txBox="1"/>
          <p:nvPr/>
        </p:nvSpPr>
        <p:spPr>
          <a:xfrm>
            <a:off x="4216319" y="5362700"/>
            <a:ext cx="3759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rice: c</a:t>
            </a:r>
            <a:r>
              <a:rPr lang="vi-VN" sz="7200" dirty="0"/>
              <a:t>ơ</a:t>
            </a:r>
            <a:r>
              <a:rPr lang="en-US" sz="7200" dirty="0"/>
              <a:t>m</a:t>
            </a:r>
          </a:p>
        </p:txBody>
      </p:sp>
      <p:pic>
        <p:nvPicPr>
          <p:cNvPr id="3" name="Hình ảnh 2" descr="Ảnh có chứa đĩa, thực phẩm, bàn, cơm&#10;&#10;Mô tả được tạo với mức tin cậy rất cao">
            <a:extLst>
              <a:ext uri="{FF2B5EF4-FFF2-40B4-BE49-F238E27FC236}">
                <a16:creationId xmlns:a16="http://schemas.microsoft.com/office/drawing/2014/main" id="{5953B454-9DE9-4DBD-ACF8-CAD5A748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30" y="317092"/>
            <a:ext cx="6857627" cy="48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8E36CF-4F45-4EC6-98CE-2B3EB4AB3AD7}"/>
              </a:ext>
            </a:extLst>
          </p:cNvPr>
          <p:cNvSpPr txBox="1"/>
          <p:nvPr/>
        </p:nvSpPr>
        <p:spPr>
          <a:xfrm>
            <a:off x="4216319" y="5362700"/>
            <a:ext cx="4873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noodle: phở</a:t>
            </a:r>
          </a:p>
        </p:txBody>
      </p:sp>
      <p:pic>
        <p:nvPicPr>
          <p:cNvPr id="4" name="Hình ảnh 3" descr="Ảnh có chứa bàn, đĩa, thực phẩm, đang ngồi&#10;&#10;Mô tả được tạo với mức tin cậy rất cao">
            <a:extLst>
              <a:ext uri="{FF2B5EF4-FFF2-40B4-BE49-F238E27FC236}">
                <a16:creationId xmlns:a16="http://schemas.microsoft.com/office/drawing/2014/main" id="{95E3DBDD-ABED-43D5-9BCF-56305F0E9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02" y="0"/>
            <a:ext cx="5645795" cy="5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7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F0BA679-8DF9-4765-9129-7C64F689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5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0D994B3-AF5E-4696-9B37-4A5A715C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12" y="0"/>
            <a:ext cx="9349556" cy="6819505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24244ED3-835F-437B-B668-C0EE6C694FA8}"/>
              </a:ext>
            </a:extLst>
          </p:cNvPr>
          <p:cNvCxnSpPr/>
          <p:nvPr/>
        </p:nvCxnSpPr>
        <p:spPr>
          <a:xfrm flipV="1">
            <a:off x="4736892" y="659567"/>
            <a:ext cx="3822492" cy="4047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59202453-38E6-488A-B4EB-1D861E35FEFA}"/>
              </a:ext>
            </a:extLst>
          </p:cNvPr>
          <p:cNvCxnSpPr/>
          <p:nvPr/>
        </p:nvCxnSpPr>
        <p:spPr>
          <a:xfrm>
            <a:off x="4646951" y="2218544"/>
            <a:ext cx="3447738" cy="2443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BF0608F2-40B8-4196-8DAC-5211D0218237}"/>
              </a:ext>
            </a:extLst>
          </p:cNvPr>
          <p:cNvCxnSpPr/>
          <p:nvPr/>
        </p:nvCxnSpPr>
        <p:spPr>
          <a:xfrm flipV="1">
            <a:off x="4736892" y="3207895"/>
            <a:ext cx="3402767" cy="2018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EDDA5FE4-0429-487D-A25F-292A4A9A737C}"/>
              </a:ext>
            </a:extLst>
          </p:cNvPr>
          <p:cNvCxnSpPr/>
          <p:nvPr/>
        </p:nvCxnSpPr>
        <p:spPr>
          <a:xfrm>
            <a:off x="4646951" y="4661941"/>
            <a:ext cx="3447738" cy="15364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B2930A8-CB4F-49A1-9A7A-075AA370FA33}"/>
              </a:ext>
            </a:extLst>
          </p:cNvPr>
          <p:cNvCxnSpPr>
            <a:cxnSpLocks/>
          </p:cNvCxnSpPr>
          <p:nvPr/>
        </p:nvCxnSpPr>
        <p:spPr>
          <a:xfrm flipV="1">
            <a:off x="4646951" y="1723869"/>
            <a:ext cx="3492708" cy="4092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9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511009-EA12-44D0-8989-A9F73DB314A4}"/>
              </a:ext>
            </a:extLst>
          </p:cNvPr>
          <p:cNvSpPr txBox="1"/>
          <p:nvPr/>
        </p:nvSpPr>
        <p:spPr>
          <a:xfrm>
            <a:off x="0" y="0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1. Look, listen and repeat</a:t>
            </a:r>
          </a:p>
        </p:txBody>
      </p:sp>
      <p:pic>
        <p:nvPicPr>
          <p:cNvPr id="6" name="Hình ảnh 5" descr="Ảnh có chứa văn bản, tờ báo&#10;&#10;Mô tả được tạo với mức tin cậy rất cao">
            <a:extLst>
              <a:ext uri="{FF2B5EF4-FFF2-40B4-BE49-F238E27FC236}">
                <a16:creationId xmlns:a16="http://schemas.microsoft.com/office/drawing/2014/main" id="{CAE49E09-3EF6-431D-AFE2-5D6FB9C9C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5" y="619059"/>
            <a:ext cx="8828690" cy="6238941"/>
          </a:xfrm>
          <a:prstGeom prst="rect">
            <a:avLst/>
          </a:prstGeom>
        </p:spPr>
      </p:pic>
      <p:pic>
        <p:nvPicPr>
          <p:cNvPr id="7" name="21-track-21">
            <a:hlinkClick r:id="" action="ppaction://media"/>
            <a:extLst>
              <a:ext uri="{FF2B5EF4-FFF2-40B4-BE49-F238E27FC236}">
                <a16:creationId xmlns:a16="http://schemas.microsoft.com/office/drawing/2014/main" id="{A75A9124-6A0C-451D-B662-EA3B10595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028" y="143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BC71C99-2931-4455-8430-51EA53EE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03" y="126915"/>
            <a:ext cx="9695793" cy="66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61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FEF85B4-CD9D-406D-9B29-648291B1A97A}"/>
              </a:ext>
            </a:extLst>
          </p:cNvPr>
          <p:cNvSpPr txBox="1"/>
          <p:nvPr/>
        </p:nvSpPr>
        <p:spPr>
          <a:xfrm>
            <a:off x="126124" y="0"/>
            <a:ext cx="4213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2. Point and say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4ACFEA1-28A5-43D4-AF69-DD3AA67D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46676" cy="68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2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F72C39-5156-40C4-AB1F-37FE6239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15C9CB2-FB6E-4EF6-A892-9CB6D6571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/>
              <a:t>Saturday, April  25</a:t>
            </a:r>
            <a:r>
              <a:rPr lang="en-US" sz="5400" baseline="30000"/>
              <a:t>th</a:t>
            </a:r>
            <a:r>
              <a:rPr lang="en-US" sz="5400"/>
              <a:t>  2020.</a:t>
            </a:r>
          </a:p>
          <a:p>
            <a:pPr marL="0" indent="0" algn="ctr">
              <a:buNone/>
            </a:pPr>
            <a:r>
              <a:rPr lang="en-US" sz="5400"/>
              <a:t>UNIT 12: LESSON 3 (4,5) P17</a:t>
            </a:r>
            <a:endParaRPr lang="vi-VN" sz="5400"/>
          </a:p>
        </p:txBody>
      </p:sp>
    </p:spTree>
    <p:extLst>
      <p:ext uri="{BB962C8B-B14F-4D97-AF65-F5344CB8AC3E}">
        <p14:creationId xmlns:p14="http://schemas.microsoft.com/office/powerpoint/2010/main" val="2714033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B0EEFAE-86C5-4F03-96FD-4FBDC5D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06" y="0"/>
            <a:ext cx="9415955" cy="68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7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829996F-F0FD-4331-983A-7843B410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04331" cy="68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953683C-C4C6-4966-8B09-11BDEECA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37228" cy="68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5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5BC9671-63FE-4FCB-91CD-D8B6D270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75789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D0F212-9AEC-45F3-A329-499145695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1917" cy="68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20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16231DE-584E-40A1-84AD-4B2810F0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7062" cy="66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5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2609DFC-6E05-44BC-A6A9-9E3F16F6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6" y="530773"/>
            <a:ext cx="10471587" cy="646008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61023C7-F882-4AFE-9D80-245C138BF1E6}"/>
              </a:ext>
            </a:extLst>
          </p:cNvPr>
          <p:cNvSpPr txBox="1"/>
          <p:nvPr/>
        </p:nvSpPr>
        <p:spPr>
          <a:xfrm>
            <a:off x="0" y="0"/>
            <a:ext cx="3866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5. Look and write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AD96D19-FC02-4C80-9095-69BD7A1FF512}"/>
              </a:ext>
            </a:extLst>
          </p:cNvPr>
          <p:cNvSpPr txBox="1"/>
          <p:nvPr/>
        </p:nvSpPr>
        <p:spPr>
          <a:xfrm>
            <a:off x="1933381" y="3406872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milk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DF8983F-C8AD-4D22-86F8-B4A6F8CB90EC}"/>
              </a:ext>
            </a:extLst>
          </p:cNvPr>
          <p:cNvSpPr txBox="1"/>
          <p:nvPr/>
        </p:nvSpPr>
        <p:spPr>
          <a:xfrm>
            <a:off x="1933382" y="4291588"/>
            <a:ext cx="232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lemonade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60F962E-2CDD-498C-B2E5-5E70CF99821D}"/>
              </a:ext>
            </a:extLst>
          </p:cNvPr>
          <p:cNvSpPr txBox="1"/>
          <p:nvPr/>
        </p:nvSpPr>
        <p:spPr>
          <a:xfrm>
            <a:off x="1933381" y="5287279"/>
            <a:ext cx="1422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water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5F768A8-2FA4-4E86-97F7-90B3A23EB4B6}"/>
              </a:ext>
            </a:extLst>
          </p:cNvPr>
          <p:cNvSpPr txBox="1"/>
          <p:nvPr/>
        </p:nvSpPr>
        <p:spPr>
          <a:xfrm>
            <a:off x="6973092" y="342900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fish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1C9ABFB-8002-4BFE-A0A7-CA0D6E123DFE}"/>
              </a:ext>
            </a:extLst>
          </p:cNvPr>
          <p:cNvSpPr txBox="1"/>
          <p:nvPr/>
        </p:nvSpPr>
        <p:spPr>
          <a:xfrm>
            <a:off x="6979838" y="4313716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rice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E415EAE-EE04-4A8C-8826-FB7A37A58546}"/>
              </a:ext>
            </a:extLst>
          </p:cNvPr>
          <p:cNvSpPr txBox="1"/>
          <p:nvPr/>
        </p:nvSpPr>
        <p:spPr>
          <a:xfrm>
            <a:off x="7055809" y="5287279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bread</a:t>
            </a:r>
          </a:p>
        </p:txBody>
      </p:sp>
    </p:spTree>
    <p:extLst>
      <p:ext uri="{BB962C8B-B14F-4D97-AF65-F5344CB8AC3E}">
        <p14:creationId xmlns:p14="http://schemas.microsoft.com/office/powerpoint/2010/main" val="12795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D43DB97-144C-476C-A8B3-FD6934B9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2249" cy="684386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5FC1772-8D4B-4C95-AA25-CCDBE30700A3}"/>
              </a:ext>
            </a:extLst>
          </p:cNvPr>
          <p:cNvSpPr txBox="1"/>
          <p:nvPr/>
        </p:nvSpPr>
        <p:spPr>
          <a:xfrm>
            <a:off x="3492709" y="4961744"/>
            <a:ext cx="1474891" cy="584775"/>
          </a:xfrm>
          <a:prstGeom prst="rect">
            <a:avLst/>
          </a:prstGeom>
          <a:solidFill>
            <a:srgbClr val="FBD9C4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teacher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7A93487-6901-42CF-A3F9-36423F7E19CA}"/>
              </a:ext>
            </a:extLst>
          </p:cNvPr>
          <p:cNvSpPr txBox="1"/>
          <p:nvPr/>
        </p:nvSpPr>
        <p:spPr>
          <a:xfrm>
            <a:off x="3492708" y="5610417"/>
            <a:ext cx="1135054" cy="584775"/>
          </a:xfrm>
          <a:prstGeom prst="rect">
            <a:avLst/>
          </a:prstGeom>
          <a:solidFill>
            <a:srgbClr val="FBD9C4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nurse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D7E90C-B2F8-455C-B180-2DA9FB2709A7}"/>
              </a:ext>
            </a:extLst>
          </p:cNvPr>
          <p:cNvSpPr txBox="1"/>
          <p:nvPr/>
        </p:nvSpPr>
        <p:spPr>
          <a:xfrm>
            <a:off x="3492707" y="6259090"/>
            <a:ext cx="1393330" cy="584775"/>
          </a:xfrm>
          <a:prstGeom prst="rect">
            <a:avLst/>
          </a:prstGeom>
          <a:solidFill>
            <a:srgbClr val="FBD9C4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worker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6F80DE-CE07-431A-847E-3302BD99CCBB}"/>
              </a:ext>
            </a:extLst>
          </p:cNvPr>
          <p:cNvSpPr txBox="1"/>
          <p:nvPr/>
        </p:nvSpPr>
        <p:spPr>
          <a:xfrm>
            <a:off x="6177588" y="4961902"/>
            <a:ext cx="5373779" cy="584775"/>
          </a:xfrm>
          <a:prstGeom prst="rect">
            <a:avLst/>
          </a:prstGeom>
          <a:solidFill>
            <a:srgbClr val="FBD9C4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 Hong Phong Primary School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8545183-2656-48C0-B421-EBFC8329EF57}"/>
              </a:ext>
            </a:extLst>
          </p:cNvPr>
          <p:cNvSpPr txBox="1"/>
          <p:nvPr/>
        </p:nvSpPr>
        <p:spPr>
          <a:xfrm>
            <a:off x="6177588" y="5575641"/>
            <a:ext cx="3753720" cy="584775"/>
          </a:xfrm>
          <a:prstGeom prst="rect">
            <a:avLst/>
          </a:prstGeom>
          <a:solidFill>
            <a:srgbClr val="FBD9C4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Thanh Nhan Hospital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503AE16-E743-493F-99F2-BCA7EEB2DDDE}"/>
              </a:ext>
            </a:extLst>
          </p:cNvPr>
          <p:cNvSpPr txBox="1"/>
          <p:nvPr/>
        </p:nvSpPr>
        <p:spPr>
          <a:xfrm>
            <a:off x="6177588" y="6239335"/>
            <a:ext cx="1992790" cy="584775"/>
          </a:xfrm>
          <a:prstGeom prst="rect">
            <a:avLst/>
          </a:prstGeom>
          <a:solidFill>
            <a:srgbClr val="FBD9C4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car factory</a:t>
            </a:r>
          </a:p>
        </p:txBody>
      </p:sp>
    </p:spTree>
    <p:extLst>
      <p:ext uri="{BB962C8B-B14F-4D97-AF65-F5344CB8AC3E}">
        <p14:creationId xmlns:p14="http://schemas.microsoft.com/office/powerpoint/2010/main" val="13209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7FEBA53-ED6B-418E-A1CB-323C6175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3436" cy="6505731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D36B085-92EF-4325-B739-7274EB7AF600}"/>
              </a:ext>
            </a:extLst>
          </p:cNvPr>
          <p:cNvSpPr/>
          <p:nvPr/>
        </p:nvSpPr>
        <p:spPr>
          <a:xfrm>
            <a:off x="5051685" y="1484026"/>
            <a:ext cx="6865495" cy="4616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/>
              <a:t>	There are </a:t>
            </a:r>
            <a:r>
              <a:rPr lang="en-US" sz="3600" u="sng" dirty="0">
                <a:solidFill>
                  <a:srgbClr val="FF0000"/>
                </a:solidFill>
              </a:rPr>
              <a:t>4</a:t>
            </a:r>
            <a:r>
              <a:rPr lang="en-US" sz="3600" dirty="0"/>
              <a:t> people in my family. My father is </a:t>
            </a:r>
            <a:r>
              <a:rPr lang="en-US" sz="3600" u="sng" dirty="0">
                <a:solidFill>
                  <a:srgbClr val="FF0000"/>
                </a:solidFill>
              </a:rPr>
              <a:t>a farmer. He works in a field</a:t>
            </a:r>
            <a:r>
              <a:rPr lang="en-US" sz="3600" dirty="0"/>
              <a:t>. My mother is </a:t>
            </a:r>
            <a:r>
              <a:rPr lang="en-US" sz="3600" u="sng" dirty="0">
                <a:solidFill>
                  <a:srgbClr val="FF0000"/>
                </a:solidFill>
              </a:rPr>
              <a:t>a worker. She works in a factory.</a:t>
            </a:r>
            <a:r>
              <a:rPr lang="en-US" sz="3600" dirty="0"/>
              <a:t> My sister is </a:t>
            </a:r>
            <a:r>
              <a:rPr lang="en-US" sz="3600" u="sng" dirty="0">
                <a:solidFill>
                  <a:srgbClr val="FF0000"/>
                </a:solidFill>
              </a:rPr>
              <a:t>a student. She studies at school.</a:t>
            </a:r>
            <a:r>
              <a:rPr lang="en-US" sz="3600" dirty="0"/>
              <a:t> And I am </a:t>
            </a:r>
            <a:r>
              <a:rPr lang="en-US" sz="3600" u="sng" dirty="0">
                <a:solidFill>
                  <a:srgbClr val="FF0000"/>
                </a:solidFill>
              </a:rPr>
              <a:t>a teacher. I work at school.</a:t>
            </a:r>
          </a:p>
        </p:txBody>
      </p:sp>
    </p:spTree>
    <p:extLst>
      <p:ext uri="{BB962C8B-B14F-4D97-AF65-F5344CB8AC3E}">
        <p14:creationId xmlns:p14="http://schemas.microsoft.com/office/powerpoint/2010/main" val="111731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6A4255-CFD7-4BA0-A2E3-0B75D1EB157E}"/>
              </a:ext>
            </a:extLst>
          </p:cNvPr>
          <p:cNvSpPr txBox="1"/>
          <p:nvPr/>
        </p:nvSpPr>
        <p:spPr>
          <a:xfrm>
            <a:off x="726581" y="2105561"/>
            <a:ext cx="1094722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NEW WORD</a:t>
            </a:r>
          </a:p>
        </p:txBody>
      </p:sp>
    </p:spTree>
    <p:extLst>
      <p:ext uri="{BB962C8B-B14F-4D97-AF65-F5344CB8AC3E}">
        <p14:creationId xmlns:p14="http://schemas.microsoft.com/office/powerpoint/2010/main" val="115214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7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F8D20DA-98C1-4788-988C-896D9DA6ABF0}"/>
              </a:ext>
            </a:extLst>
          </p:cNvPr>
          <p:cNvSpPr txBox="1"/>
          <p:nvPr/>
        </p:nvSpPr>
        <p:spPr>
          <a:xfrm>
            <a:off x="0" y="0"/>
            <a:ext cx="3696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Food: đồ ăn </a:t>
            </a:r>
          </a:p>
        </p:txBody>
      </p:sp>
      <p:pic>
        <p:nvPicPr>
          <p:cNvPr id="1026" name="Picture 2" descr="https://goldenkids-data.tienganh123.com/file/learn/child/ta345_new/data/img/grade4/unit13/vocab2/beef.png">
            <a:extLst>
              <a:ext uri="{FF2B5EF4-FFF2-40B4-BE49-F238E27FC236}">
                <a16:creationId xmlns:a16="http://schemas.microsoft.com/office/drawing/2014/main" id="{A9747F0A-60F1-4585-B2DA-5298BDBA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20" y="923330"/>
            <a:ext cx="3798860" cy="37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B6EBB8-21A1-45BB-AC74-1E030BCD072E}"/>
              </a:ext>
            </a:extLst>
          </p:cNvPr>
          <p:cNvSpPr txBox="1"/>
          <p:nvPr/>
        </p:nvSpPr>
        <p:spPr>
          <a:xfrm>
            <a:off x="-16886" y="923330"/>
            <a:ext cx="45528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beef: thịt bò</a:t>
            </a:r>
          </a:p>
          <a:p>
            <a:r>
              <a:rPr lang="en-US" sz="5400" dirty="0"/>
              <a:t>pork: thịt lợn</a:t>
            </a:r>
          </a:p>
          <a:p>
            <a:r>
              <a:rPr lang="en-US" sz="5400" dirty="0"/>
              <a:t>fish: cá, món cá</a:t>
            </a:r>
          </a:p>
        </p:txBody>
      </p:sp>
      <p:pic>
        <p:nvPicPr>
          <p:cNvPr id="1028" name="Picture 4" descr="https://goldenkids-data.tienganh123.com/file/learn/child/ta345_new/data/img/grade4/unit13/vocab2/pork.png">
            <a:extLst>
              <a:ext uri="{FF2B5EF4-FFF2-40B4-BE49-F238E27FC236}">
                <a16:creationId xmlns:a16="http://schemas.microsoft.com/office/drawing/2014/main" id="{FC8F055C-D81D-4ED8-AD6C-8D9A2BF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30" y="378740"/>
            <a:ext cx="4343450" cy="43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oldenkids-data.tienganh123.com/file/learn/child/ta345_new/data/img/grade4/unit13/vocab2/fish.png">
            <a:extLst>
              <a:ext uri="{FF2B5EF4-FFF2-40B4-BE49-F238E27FC236}">
                <a16:creationId xmlns:a16="http://schemas.microsoft.com/office/drawing/2014/main" id="{62A1DFBF-F907-4345-9D61-7DA3BA855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69" y="170413"/>
            <a:ext cx="4760104" cy="47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C83E74B-6D03-4F4B-A967-25035B440C02}"/>
              </a:ext>
            </a:extLst>
          </p:cNvPr>
          <p:cNvSpPr txBox="1"/>
          <p:nvPr/>
        </p:nvSpPr>
        <p:spPr>
          <a:xfrm>
            <a:off x="0" y="0"/>
            <a:ext cx="4293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drink: đồ uống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1CF48DF-3157-4FD8-85A0-F1960BDA0B56}"/>
              </a:ext>
            </a:extLst>
          </p:cNvPr>
          <p:cNvSpPr txBox="1"/>
          <p:nvPr/>
        </p:nvSpPr>
        <p:spPr>
          <a:xfrm>
            <a:off x="0" y="923330"/>
            <a:ext cx="68403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orange juice: n</a:t>
            </a:r>
            <a:r>
              <a:rPr lang="vi-VN" sz="5400" dirty="0"/>
              <a:t>ư</a:t>
            </a:r>
            <a:r>
              <a:rPr lang="en-US" sz="5400" dirty="0" err="1"/>
              <a:t>ớc</a:t>
            </a:r>
            <a:r>
              <a:rPr lang="en-US" sz="5400" dirty="0"/>
              <a:t> cam</a:t>
            </a:r>
          </a:p>
          <a:p>
            <a:r>
              <a:rPr lang="en-US" sz="5400" dirty="0"/>
              <a:t>water: n</a:t>
            </a:r>
            <a:r>
              <a:rPr lang="vi-VN" sz="5400" dirty="0"/>
              <a:t>ư</a:t>
            </a:r>
            <a:r>
              <a:rPr lang="en-US" sz="5400" dirty="0" err="1"/>
              <a:t>ớc</a:t>
            </a:r>
            <a:r>
              <a:rPr lang="en-US" sz="5400" dirty="0"/>
              <a:t> </a:t>
            </a:r>
          </a:p>
          <a:p>
            <a:r>
              <a:rPr lang="en-US" sz="5400" dirty="0"/>
              <a:t>milk: sữa</a:t>
            </a:r>
          </a:p>
        </p:txBody>
      </p:sp>
      <p:pic>
        <p:nvPicPr>
          <p:cNvPr id="2050" name="Picture 2" descr="https://goldenkids-data.tienganh123.com/file/learn/child/ta345_new/data/img/grade4/unit13/vocab3/drink.png">
            <a:extLst>
              <a:ext uri="{FF2B5EF4-FFF2-40B4-BE49-F238E27FC236}">
                <a16:creationId xmlns:a16="http://schemas.microsoft.com/office/drawing/2014/main" id="{010D8F11-AFA6-49E4-A7F4-AB188524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87" y="-189186"/>
            <a:ext cx="4126953" cy="41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oldenkids-data.tienganh123.com/file/learn/child/ta345_new/data/img/grade4/unit13/vocab3/water.png">
            <a:extLst>
              <a:ext uri="{FF2B5EF4-FFF2-40B4-BE49-F238E27FC236}">
                <a16:creationId xmlns:a16="http://schemas.microsoft.com/office/drawing/2014/main" id="{3F75FC92-AB71-4BE3-B8A1-C7D50EE3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80" y="824440"/>
            <a:ext cx="3329835" cy="33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oldenkids-data.tienganh123.com/file/learn/child/ta345_new/data/img/grade4/unit13/vocab3/milk.png">
            <a:extLst>
              <a:ext uri="{FF2B5EF4-FFF2-40B4-BE49-F238E27FC236}">
                <a16:creationId xmlns:a16="http://schemas.microsoft.com/office/drawing/2014/main" id="{4A4E9BE2-7CD7-42C6-BCC6-E9A58D5C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30" y="824440"/>
            <a:ext cx="3705948" cy="37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RANGE JUICE | Định nghĩa trong Từ điển tiếng Anh Cambridge">
            <a:extLst>
              <a:ext uri="{FF2B5EF4-FFF2-40B4-BE49-F238E27FC236}">
                <a16:creationId xmlns:a16="http://schemas.microsoft.com/office/drawing/2014/main" id="{C462FD2B-D910-4328-A9CE-7D813CF2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11" y="1196697"/>
            <a:ext cx="3887704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314</Words>
  <Application>Microsoft Office PowerPoint</Application>
  <PresentationFormat>Màn hình rộng</PresentationFormat>
  <Paragraphs>87</Paragraphs>
  <Slides>36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Helvetica Neue</vt:lpstr>
      <vt:lpstr>Times New Roman</vt:lpstr>
      <vt:lpstr>VNI-Thuphap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Bach</dc:creator>
  <cp:lastModifiedBy>Bui Hai</cp:lastModifiedBy>
  <cp:revision>14</cp:revision>
  <dcterms:created xsi:type="dcterms:W3CDTF">2020-04-18T14:33:17Z</dcterms:created>
  <dcterms:modified xsi:type="dcterms:W3CDTF">2020-04-19T00:21:04Z</dcterms:modified>
</cp:coreProperties>
</file>