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73" r:id="rId2"/>
    <p:sldId id="279" r:id="rId3"/>
    <p:sldId id="277" r:id="rId4"/>
    <p:sldId id="281" r:id="rId5"/>
    <p:sldId id="299" r:id="rId6"/>
    <p:sldId id="300" r:id="rId7"/>
    <p:sldId id="301" r:id="rId8"/>
    <p:sldId id="303" r:id="rId9"/>
    <p:sldId id="304" r:id="rId10"/>
    <p:sldId id="275" r:id="rId11"/>
    <p:sldId id="305" r:id="rId12"/>
    <p:sldId id="288" r:id="rId13"/>
    <p:sldId id="289" r:id="rId14"/>
    <p:sldId id="290" r:id="rId15"/>
    <p:sldId id="306" r:id="rId16"/>
    <p:sldId id="307" r:id="rId17"/>
    <p:sldId id="308" r:id="rId18"/>
    <p:sldId id="291" r:id="rId19"/>
    <p:sldId id="292" r:id="rId20"/>
    <p:sldId id="293" r:id="rId21"/>
    <p:sldId id="294" r:id="rId22"/>
    <p:sldId id="295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AF95CE5-7397-4449-93AA-141459BC16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1FB14-1C9D-4971-9A30-7AC963EC6B8D}" type="slidenum">
              <a:rPr lang="en-US" altLang="vi-VN"/>
              <a:pPr/>
              <a:t>1</a:t>
            </a:fld>
            <a:endParaRPr lang="en-US" altLang="vi-VN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FAD25347-306D-4A17-B4EB-98B25929E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D35ED79D-63AA-4BF6-821F-9FAB61748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03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224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61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18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57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36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41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3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22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6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1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76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8A04F5A3-9F7C-48FF-AF14-C630A2E2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xmlns="" id="{18714EB3-7116-47BA-820E-24A9AFD5D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Chµo</a:t>
            </a:r>
            <a:r>
              <a:rPr lang="en-US" altLang="vi-VN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mõng</a:t>
            </a:r>
            <a:r>
              <a:rPr lang="en-US" altLang="vi-VN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c¸c</a:t>
            </a:r>
            <a:r>
              <a:rPr lang="en-US" altLang="vi-VN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em</a:t>
            </a:r>
            <a:r>
              <a:rPr lang="en-US" altLang="vi-VN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häc</a:t>
            </a:r>
            <a:r>
              <a:rPr lang="en-US" altLang="vi-VN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sinh</a:t>
            </a:r>
            <a:r>
              <a:rPr lang="en-US" altLang="vi-VN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líp</a:t>
            </a:r>
            <a:r>
              <a:rPr lang="en-US" altLang="vi-VN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 3c </a:t>
            </a:r>
          </a:p>
          <a:p>
            <a:pPr algn="ctr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®</a:t>
            </a:r>
            <a:r>
              <a:rPr lang="en-US" altLang="vi-VN" sz="32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Õn</a:t>
            </a:r>
            <a:r>
              <a:rPr lang="en-US" altLang="vi-VN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víi</a:t>
            </a:r>
            <a:r>
              <a:rPr lang="en-US" altLang="vi-VN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bµi</a:t>
            </a:r>
            <a:r>
              <a:rPr lang="en-US" altLang="vi-VN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gi¶ng</a:t>
            </a:r>
            <a:r>
              <a:rPr lang="en-US" altLang="vi-VN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 online </a:t>
            </a:r>
          </a:p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200" b="1" dirty="0">
                <a:solidFill>
                  <a:srgbClr val="0000FF"/>
                </a:solidFill>
                <a:latin typeface=".VnMemorandum" panose="020B7200000000000000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981200" y="2514600"/>
            <a:ext cx="6553200" cy="3505200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ngợi nhà bác học vĩ đại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Ê-đi-xơn rất giàu sáng kiến , luôn mong muốn đem khoa học phục vụ con người.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838200" y="304800"/>
            <a:ext cx="5257800" cy="1752600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72156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B90C42-5644-46B2-996D-C0C7F5CDB5A6}"/>
              </a:ext>
            </a:extLst>
          </p:cNvPr>
          <p:cNvSpPr txBox="1"/>
          <p:nvPr/>
        </p:nvSpPr>
        <p:spPr>
          <a:xfrm>
            <a:off x="2743200" y="457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993C0C-8C47-4B54-8F43-0CC16A3EFD41}"/>
              </a:ext>
            </a:extLst>
          </p:cNvPr>
          <p:cNvSpPr txBox="1"/>
          <p:nvPr/>
        </p:nvSpPr>
        <p:spPr>
          <a:xfrm>
            <a:off x="381000" y="1334676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63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 descr="Picture1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2581"/>
            <a:ext cx="9144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3448297" y="857253"/>
            <a:ext cx="1745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Tập đọc: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3048005" y="1371600"/>
            <a:ext cx="46982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CẦU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Duật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7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609600" y="5200650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/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4495800" y="990603"/>
            <a:ext cx="4495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1964,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1969.</a:t>
            </a:r>
            <a:r>
              <a:rPr lang="en-US" sz="3000" b="1" dirty="0"/>
              <a:t> </a:t>
            </a:r>
          </a:p>
        </p:txBody>
      </p:sp>
      <p:pic>
        <p:nvPicPr>
          <p:cNvPr id="1844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857250"/>
            <a:ext cx="38798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105403"/>
            <a:ext cx="41148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50"/>
              </a:lnSpc>
            </a:pP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350"/>
              </a:lnSpc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Sinh: ngày 14 tháng 1, 1941</a:t>
            </a:r>
          </a:p>
          <a:p>
            <a:pPr algn="ctr">
              <a:lnSpc>
                <a:spcPts val="1350"/>
              </a:lnSpc>
            </a:pP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350"/>
              </a:lnSpc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 : ngày 4 tháng 12, 2007 </a:t>
            </a:r>
          </a:p>
          <a:p>
            <a:pPr algn="ctr">
              <a:lnSpc>
                <a:spcPts val="1350"/>
              </a:lnSpc>
            </a:pPr>
            <a:endParaRPr lang="en-US" sz="2500" b="1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39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35442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59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8FD750-F293-4E97-ABFA-353E04EBF2F1}"/>
              </a:ext>
            </a:extLst>
          </p:cNvPr>
          <p:cNvSpPr txBox="1"/>
          <p:nvPr/>
        </p:nvSpPr>
        <p:spPr>
          <a:xfrm>
            <a:off x="3048000" y="228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/>
              <a:t>Tìm</a:t>
            </a:r>
            <a:r>
              <a:rPr lang="en-US" sz="3200" u="sng" dirty="0"/>
              <a:t> </a:t>
            </a:r>
            <a:r>
              <a:rPr lang="en-US" sz="3200" u="sng" dirty="0" err="1"/>
              <a:t>hiểu</a:t>
            </a:r>
            <a:r>
              <a:rPr lang="en-US" sz="3200" u="sng" dirty="0"/>
              <a:t> </a:t>
            </a:r>
            <a:r>
              <a:rPr lang="en-US" sz="3200" u="sng" dirty="0" err="1"/>
              <a:t>bài</a:t>
            </a:r>
            <a:endParaRPr lang="vi-VN" sz="32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32DA37-8290-461D-B39F-21D0B34A27D4}"/>
              </a:ext>
            </a:extLst>
          </p:cNvPr>
          <p:cNvSpPr txBox="1"/>
          <p:nvPr/>
        </p:nvSpPr>
        <p:spPr>
          <a:xfrm>
            <a:off x="609600" y="1219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1. Ng</a:t>
            </a:r>
            <a:r>
              <a:rPr lang="vi-VN" sz="3200" dirty="0">
                <a:solidFill>
                  <a:srgbClr val="0000FF"/>
                </a:solidFill>
              </a:rPr>
              <a:t>ười cha trong bài thơ làm nghề gì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75EDD7-CD84-4BB7-A995-2081F6A5D601}"/>
              </a:ext>
            </a:extLst>
          </p:cNvPr>
          <p:cNvSpPr txBox="1"/>
          <p:nvPr/>
        </p:nvSpPr>
        <p:spPr>
          <a:xfrm>
            <a:off x="609600" y="2057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Ng</a:t>
            </a:r>
            <a:r>
              <a:rPr lang="vi-VN" sz="3200" dirty="0">
                <a:solidFill>
                  <a:srgbClr val="FF0000"/>
                </a:solidFill>
              </a:rPr>
              <a:t>ười cha trong bài thơ làm nghề xây dựng cầu.</a:t>
            </a:r>
          </a:p>
        </p:txBody>
      </p:sp>
    </p:spTree>
    <p:extLst>
      <p:ext uri="{BB962C8B-B14F-4D97-AF65-F5344CB8AC3E}">
        <p14:creationId xmlns:p14="http://schemas.microsoft.com/office/powerpoint/2010/main" xmlns="" val="38805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8FD750-F293-4E97-ABFA-353E04EBF2F1}"/>
              </a:ext>
            </a:extLst>
          </p:cNvPr>
          <p:cNvSpPr txBox="1"/>
          <p:nvPr/>
        </p:nvSpPr>
        <p:spPr>
          <a:xfrm>
            <a:off x="3048000" y="228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/>
              <a:t>Tìm</a:t>
            </a:r>
            <a:r>
              <a:rPr lang="en-US" sz="3200" u="sng" dirty="0"/>
              <a:t> </a:t>
            </a:r>
            <a:r>
              <a:rPr lang="en-US" sz="3200" u="sng" dirty="0" err="1"/>
              <a:t>hiểu</a:t>
            </a:r>
            <a:r>
              <a:rPr lang="en-US" sz="3200" u="sng" dirty="0"/>
              <a:t> </a:t>
            </a:r>
            <a:r>
              <a:rPr lang="en-US" sz="3200" u="sng" dirty="0" err="1"/>
              <a:t>bài</a:t>
            </a:r>
            <a:endParaRPr lang="vi-VN" sz="32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32DA37-8290-461D-B39F-21D0B34A27D4}"/>
              </a:ext>
            </a:extLst>
          </p:cNvPr>
          <p:cNvSpPr txBox="1"/>
          <p:nvPr/>
        </p:nvSpPr>
        <p:spPr>
          <a:xfrm>
            <a:off x="457200" y="1219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2. T</a:t>
            </a:r>
            <a:r>
              <a:rPr lang="vi-VN" sz="3200" dirty="0">
                <a:solidFill>
                  <a:srgbClr val="0000FF"/>
                </a:solidFill>
              </a:rPr>
              <a:t>ừ chiếc cầu cha bạn làm, bạn nhỏ nghĩ đến những gì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75EDD7-CD84-4BB7-A995-2081F6A5D601}"/>
              </a:ext>
            </a:extLst>
          </p:cNvPr>
          <p:cNvSpPr txBox="1"/>
          <p:nvPr/>
        </p:nvSpPr>
        <p:spPr>
          <a:xfrm>
            <a:off x="457200" y="25908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      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nghĩ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nhỏ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như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chiếc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giúp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nhện</a:t>
            </a:r>
            <a:r>
              <a:rPr lang="en-US" sz="3200" dirty="0">
                <a:solidFill>
                  <a:srgbClr val="FF0000"/>
                </a:solidFill>
              </a:rPr>
              <a:t> qua chum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nghĩ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ngọn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chiếc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giúp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sáo</a:t>
            </a:r>
            <a:r>
              <a:rPr lang="en-US" sz="3200" dirty="0">
                <a:solidFill>
                  <a:srgbClr val="FF0000"/>
                </a:solidFill>
              </a:rPr>
              <a:t> sang </a:t>
            </a:r>
            <a:r>
              <a:rPr lang="en-US" sz="3200" dirty="0" err="1">
                <a:solidFill>
                  <a:srgbClr val="FF0000"/>
                </a:solidFill>
              </a:rPr>
              <a:t>sông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nghĩ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chiếc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giúp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kiến</a:t>
            </a:r>
            <a:r>
              <a:rPr lang="en-US" sz="3200" dirty="0">
                <a:solidFill>
                  <a:srgbClr val="FF0000"/>
                </a:solidFill>
              </a:rPr>
              <a:t> qua </a:t>
            </a:r>
            <a:r>
              <a:rPr lang="en-US" sz="3200" dirty="0" err="1">
                <a:solidFill>
                  <a:srgbClr val="FF0000"/>
                </a:solidFill>
              </a:rPr>
              <a:t>ngòi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nghĩ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chiếc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tre</a:t>
            </a:r>
            <a:r>
              <a:rPr lang="en-US" sz="3200" dirty="0">
                <a:solidFill>
                  <a:srgbClr val="FF0000"/>
                </a:solidFill>
              </a:rPr>
              <a:t> sang </a:t>
            </a:r>
            <a:r>
              <a:rPr lang="en-US" sz="3200" dirty="0" err="1">
                <a:solidFill>
                  <a:srgbClr val="FF0000"/>
                </a:solidFill>
              </a:rPr>
              <a:t>bà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ngoại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võng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người</a:t>
            </a:r>
            <a:r>
              <a:rPr lang="en-US" sz="3200" dirty="0">
                <a:solidFill>
                  <a:srgbClr val="FF0000"/>
                </a:solidFill>
              </a:rPr>
              <a:t> qua </a:t>
            </a:r>
            <a:r>
              <a:rPr lang="en-US" sz="3200" dirty="0" err="1">
                <a:solidFill>
                  <a:srgbClr val="FF0000"/>
                </a:solidFill>
              </a:rPr>
              <a:t>lại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nghĩ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chiếc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mẹ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đỗ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7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8FD750-F293-4E97-ABFA-353E04EBF2F1}"/>
              </a:ext>
            </a:extLst>
          </p:cNvPr>
          <p:cNvSpPr txBox="1"/>
          <p:nvPr/>
        </p:nvSpPr>
        <p:spPr>
          <a:xfrm>
            <a:off x="3048000" y="228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/>
              <a:t>Tìm</a:t>
            </a:r>
            <a:r>
              <a:rPr lang="en-US" sz="3200" u="sng" dirty="0"/>
              <a:t> </a:t>
            </a:r>
            <a:r>
              <a:rPr lang="en-US" sz="3200" u="sng" dirty="0" err="1"/>
              <a:t>hiểu</a:t>
            </a:r>
            <a:r>
              <a:rPr lang="en-US" sz="3200" u="sng" dirty="0"/>
              <a:t> </a:t>
            </a:r>
            <a:r>
              <a:rPr lang="en-US" sz="3200" u="sng" dirty="0" err="1"/>
              <a:t>bài</a:t>
            </a:r>
            <a:endParaRPr lang="vi-VN" sz="32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32DA37-8290-461D-B39F-21D0B34A27D4}"/>
              </a:ext>
            </a:extLst>
          </p:cNvPr>
          <p:cNvSpPr txBox="1"/>
          <p:nvPr/>
        </p:nvSpPr>
        <p:spPr>
          <a:xfrm>
            <a:off x="609600" y="1219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3. </a:t>
            </a:r>
            <a:r>
              <a:rPr lang="en-US" sz="3200" dirty="0" err="1">
                <a:solidFill>
                  <a:srgbClr val="0000FF"/>
                </a:solidFill>
              </a:rPr>
              <a:t>Bạn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nhỏ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yêu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nhất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chiếc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?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75EDD7-CD84-4BB7-A995-2081F6A5D601}"/>
              </a:ext>
            </a:extLst>
          </p:cNvPr>
          <p:cNvSpPr txBox="1"/>
          <p:nvPr/>
        </p:nvSpPr>
        <p:spPr>
          <a:xfrm>
            <a:off x="609600" y="20574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yêu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chiếc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tấm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ảnh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Đó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Hàm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Rồng</a:t>
            </a:r>
            <a:r>
              <a:rPr lang="en-US" sz="3200" dirty="0">
                <a:solidFill>
                  <a:srgbClr val="FF0000"/>
                </a:solidFill>
              </a:rPr>
              <a:t> – </a:t>
            </a:r>
            <a:r>
              <a:rPr lang="en-US" sz="3200" dirty="0" err="1">
                <a:solidFill>
                  <a:srgbClr val="FF0000"/>
                </a:solidFill>
              </a:rPr>
              <a:t>Sông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Mã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Chiếc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này</a:t>
            </a:r>
            <a:r>
              <a:rPr lang="en-US" sz="3200" dirty="0">
                <a:solidFill>
                  <a:srgbClr val="FF0000"/>
                </a:solidFill>
              </a:rPr>
              <a:t> do cha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đồng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nghiệp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nên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3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533400"/>
            <a:ext cx="62600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0" y="1357327"/>
            <a:ext cx="8991600" cy="4476750"/>
          </a:xfrm>
          <a:prstGeom prst="horizontalScroll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</a:rPr>
              <a:t>Bạn nhỏ rất yêu cha, tự hào về cha nên thấy chiếc cầu do cha làm ra là đẹp nhất, đáng yêu nhất.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9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730796" y="699348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3200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u="sng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899592" y="1514902"/>
            <a:ext cx="70993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TẠO.</a:t>
            </a:r>
          </a:p>
          <a:p>
            <a:pPr algn="ctr"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DẤU PHẨY. DẤU CHẤM. DẤU CHẤM HỎI</a:t>
            </a:r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1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6774"/>
            <a:ext cx="9144000" cy="55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60725" y="-120650"/>
            <a:ext cx="420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>
              <a:latin typeface="Tahoma" pitchFamily="34" charset="0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43200" y="277908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5000" y="762000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BÁC HỌC VÀ BÀ CỤ</a:t>
            </a:r>
          </a:p>
        </p:txBody>
      </p:sp>
    </p:spTree>
    <p:extLst>
      <p:ext uri="{BB962C8B-B14F-4D97-AF65-F5344CB8AC3E}">
        <p14:creationId xmlns:p14="http://schemas.microsoft.com/office/powerpoint/2010/main" xmlns="" val="37253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14569" y="78924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39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 err="1">
                <a:latin typeface="Times New Roman" pitchFamily="18" charset="0"/>
              </a:rPr>
              <a:t>Bài</a:t>
            </a:r>
            <a:r>
              <a:rPr lang="en-US" sz="2800" b="0" dirty="0">
                <a:latin typeface="Times New Roman" pitchFamily="18" charset="0"/>
              </a:rPr>
              <a:t> 1 (</a:t>
            </a:r>
            <a:r>
              <a:rPr lang="en-US" sz="2800" b="0" dirty="0" err="1">
                <a:latin typeface="Times New Roman" pitchFamily="18" charset="0"/>
              </a:rPr>
              <a:t>trang</a:t>
            </a:r>
            <a:r>
              <a:rPr lang="en-US" sz="2800" b="0" dirty="0">
                <a:latin typeface="Times New Roman" pitchFamily="18" charset="0"/>
              </a:rPr>
              <a:t> 18) </a:t>
            </a:r>
            <a:r>
              <a:rPr lang="en-US" sz="2800" b="0" dirty="0" err="1">
                <a:latin typeface="Times New Roman" pitchFamily="18" charset="0"/>
              </a:rPr>
              <a:t>Dựa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vào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những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bài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tập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đọc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và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chính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tả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đã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học</a:t>
            </a:r>
            <a:r>
              <a:rPr lang="en-US" sz="2800" b="0" dirty="0">
                <a:latin typeface="Times New Roman" pitchFamily="18" charset="0"/>
              </a:rPr>
              <a:t> ở </a:t>
            </a:r>
            <a:r>
              <a:rPr lang="en-US" sz="2800" b="0" dirty="0" err="1">
                <a:latin typeface="Times New Roman" pitchFamily="18" charset="0"/>
              </a:rPr>
              <a:t>tuần</a:t>
            </a:r>
            <a:r>
              <a:rPr lang="en-US" sz="2800" b="0" dirty="0">
                <a:latin typeface="Times New Roman" pitchFamily="18" charset="0"/>
              </a:rPr>
              <a:t> 21, 22,  </a:t>
            </a:r>
            <a:r>
              <a:rPr lang="en-US" sz="2800" b="0" dirty="0" err="1">
                <a:latin typeface="Times New Roman" pitchFamily="18" charset="0"/>
              </a:rPr>
              <a:t>hãy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tìm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và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viết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các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từ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ngữ</a:t>
            </a:r>
            <a:r>
              <a:rPr lang="en-US" sz="2800" b="0" dirty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4568" y="1412777"/>
          <a:ext cx="8721928" cy="4991745"/>
        </p:xfrm>
        <a:graphic>
          <a:graphicData uri="http://schemas.openxmlformats.org/drawingml/2006/table">
            <a:tbl>
              <a:tblPr/>
              <a:tblGrid>
                <a:gridCol w="2379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42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lang="en-US" sz="2800" b="1" dirty="0">
                        <a:solidFill>
                          <a:srgbClr val="000066"/>
                        </a:solidFill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lang="en-US" sz="2800" b="1" dirty="0">
                        <a:solidFill>
                          <a:srgbClr val="000066"/>
                        </a:solidFill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trí</a:t>
                      </a:r>
                      <a:r>
                        <a:rPr lang="en-US" sz="2800" b="1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thức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3736" marB="43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3736" marB="43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1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lang="en-US" sz="2800" b="1" dirty="0">
                        <a:solidFill>
                          <a:srgbClr val="000066"/>
                        </a:solidFill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hoạt</a:t>
                      </a:r>
                      <a:r>
                        <a:rPr lang="en-US" sz="2800" b="1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trí</a:t>
                      </a:r>
                      <a:r>
                        <a:rPr lang="en-US" sz="2800" b="1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thức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3736" marB="43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3736" marB="43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537325" y="263300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6613525" y="248060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0" y="1484784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1525" y="3679174"/>
            <a:ext cx="2847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04418" y="2017446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dược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sĩ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soạn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nhạc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kỹ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sư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sư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nghiên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cứu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khoa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/>
            <a:endParaRPr lang="vi-VN" sz="28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8129" y="4263949"/>
            <a:ext cx="55772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</a:pP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dạy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bào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thuốc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nhạc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máy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thiết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kế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cửa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nghiên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cứu</a:t>
            </a:r>
            <a:r>
              <a:rPr kumimoji="0" lang="en-US" sz="28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/>
            <a:endParaRPr lang="vi-VN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62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60161" y="522982"/>
            <a:ext cx="83140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(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trang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18)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Đặt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dấu</a:t>
            </a:r>
            <a:r>
              <a:rPr lang="en-US" sz="32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phẩy</a:t>
            </a:r>
            <a:r>
              <a:rPr lang="en-US" sz="32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vào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chỗ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thích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hợp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sau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39859" y="2006025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a) Ở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nhà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thường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giúp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xâu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kim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93892" y="3072825"/>
            <a:ext cx="87215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b)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lớp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Liên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luôn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luôn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chăm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nghe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giảng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36990" y="4139625"/>
            <a:ext cx="86312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c) Hai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bên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bờ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sông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bãi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ngô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bắt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xanh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tốt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3896102" y="1061591"/>
            <a:ext cx="149177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6282185" y="1061591"/>
            <a:ext cx="216024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1553153" y="2006025"/>
            <a:ext cx="790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V="1">
            <a:off x="741730" y="3657600"/>
            <a:ext cx="148415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697154" y="2571946"/>
            <a:ext cx="88978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V="1">
            <a:off x="744584" y="4714973"/>
            <a:ext cx="259369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216457" y="3072825"/>
            <a:ext cx="790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319421" y="4139625"/>
            <a:ext cx="790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53026" y="5171182"/>
            <a:ext cx="86312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d)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cánh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rừng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mới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trồng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chim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chóc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lại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bay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về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ríu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rít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877748" y="5206425"/>
            <a:ext cx="790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V="1">
            <a:off x="795417" y="5715000"/>
            <a:ext cx="414701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7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 animBg="1"/>
      <p:bldP spid="25" grpId="0" animBg="1"/>
      <p:bldP spid="26" grpId="0"/>
      <p:bldP spid="32" grpId="0" animBg="1"/>
      <p:bldP spid="33" grpId="0" animBg="1"/>
      <p:bldP spid="34" grpId="0" animBg="1"/>
      <p:bldP spid="36" grpId="0"/>
      <p:bldP spid="37" grpId="0"/>
      <p:bldP spid="38" grpId="0"/>
      <p:bldP spid="39" grpId="0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25469" y="195898"/>
            <a:ext cx="8458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651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0" dirty="0" err="1">
                <a:latin typeface="Times New Roman" pitchFamily="18" charset="0"/>
              </a:rPr>
              <a:t>Bài</a:t>
            </a:r>
            <a:r>
              <a:rPr lang="en-US" sz="3200" b="0" dirty="0">
                <a:latin typeface="Times New Roman" pitchFamily="18" charset="0"/>
              </a:rPr>
              <a:t> 3 (</a:t>
            </a:r>
            <a:r>
              <a:rPr lang="en-US" sz="3200" b="0" dirty="0" err="1">
                <a:latin typeface="Times New Roman" pitchFamily="18" charset="0"/>
              </a:rPr>
              <a:t>trang</a:t>
            </a:r>
            <a:r>
              <a:rPr lang="en-US" sz="3200" b="0" dirty="0">
                <a:latin typeface="Times New Roman" pitchFamily="18" charset="0"/>
              </a:rPr>
              <a:t> 18) </a:t>
            </a:r>
            <a:r>
              <a:rPr lang="en-US" sz="3200" b="0" dirty="0" err="1">
                <a:latin typeface="Times New Roman" pitchFamily="18" charset="0"/>
              </a:rPr>
              <a:t>Bạn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Hoa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điền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toàn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dấu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chấm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vào</a:t>
            </a:r>
            <a:r>
              <a:rPr lang="en-US" sz="3200" b="0" dirty="0">
                <a:latin typeface="Times New Roman" pitchFamily="18" charset="0"/>
              </a:rPr>
              <a:t> ô </a:t>
            </a:r>
            <a:r>
              <a:rPr lang="en-US" sz="3200" b="0" dirty="0" err="1">
                <a:latin typeface="Times New Roman" pitchFamily="18" charset="0"/>
              </a:rPr>
              <a:t>trống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trong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truyện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vui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dưới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đây</a:t>
            </a:r>
            <a:r>
              <a:rPr lang="en-US" sz="3200" b="0" dirty="0">
                <a:latin typeface="Times New Roman" pitchFamily="18" charset="0"/>
              </a:rPr>
              <a:t>. Theo </a:t>
            </a:r>
            <a:r>
              <a:rPr lang="en-US" sz="3200" b="0" dirty="0" err="1">
                <a:latin typeface="Times New Roman" pitchFamily="18" charset="0"/>
              </a:rPr>
              <a:t>em</a:t>
            </a:r>
            <a:r>
              <a:rPr lang="en-US" sz="3200" b="0" dirty="0">
                <a:latin typeface="Times New Roman" pitchFamily="18" charset="0"/>
              </a:rPr>
              <a:t>, </a:t>
            </a:r>
            <a:r>
              <a:rPr lang="en-US" sz="3200" b="0" dirty="0" err="1">
                <a:latin typeface="Times New Roman" pitchFamily="18" charset="0"/>
              </a:rPr>
              <a:t>dấu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chấm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nào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dùng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đúng</a:t>
            </a:r>
            <a:r>
              <a:rPr lang="en-US" sz="3200" b="0" dirty="0">
                <a:latin typeface="Times New Roman" pitchFamily="18" charset="0"/>
              </a:rPr>
              <a:t>, </a:t>
            </a:r>
            <a:r>
              <a:rPr lang="en-US" sz="3200" b="0" dirty="0" err="1">
                <a:latin typeface="Times New Roman" pitchFamily="18" charset="0"/>
              </a:rPr>
              <a:t>dấu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chấm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nào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dùng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sai</a:t>
            </a:r>
            <a:r>
              <a:rPr lang="en-US" sz="3200" b="0" dirty="0">
                <a:latin typeface="Times New Roman" pitchFamily="18" charset="0"/>
              </a:rPr>
              <a:t>? </a:t>
            </a:r>
            <a:r>
              <a:rPr lang="en-US" sz="3200" b="0" dirty="0" err="1">
                <a:latin typeface="Times New Roman" pitchFamily="18" charset="0"/>
              </a:rPr>
              <a:t>Hãy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sửa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lại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những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chỗ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sai</a:t>
            </a:r>
            <a:r>
              <a:rPr lang="en-US" sz="3200" b="0" dirty="0">
                <a:latin typeface="Times New Roman" pitchFamily="18" charset="0"/>
              </a:rPr>
              <a:t>. 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 rot="10800000" flipV="1">
            <a:off x="3463969" y="2435755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34830" y="3025676"/>
            <a:ext cx="88320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Anh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ơi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ra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gì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quan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trọng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lắm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ạ,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vì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nếu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đến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bây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giờ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vẫn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chưa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phát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minh ra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thì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anh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mình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phải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thắp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đèn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dầu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xem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vô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tuyến</a:t>
            </a: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E6D2CB-0CE5-4189-948E-1C2821D0EF82}"/>
              </a:ext>
            </a:extLst>
          </p:cNvPr>
          <p:cNvSpPr/>
          <p:nvPr/>
        </p:nvSpPr>
        <p:spPr>
          <a:xfrm>
            <a:off x="1754979" y="3110762"/>
            <a:ext cx="457200" cy="38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.</a:t>
            </a:r>
            <a:endParaRPr lang="vi-VN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B69069-425D-4933-A4F2-ADF63248607F}"/>
              </a:ext>
            </a:extLst>
          </p:cNvPr>
          <p:cNvSpPr/>
          <p:nvPr/>
        </p:nvSpPr>
        <p:spPr>
          <a:xfrm>
            <a:off x="6840717" y="3075495"/>
            <a:ext cx="457200" cy="38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.</a:t>
            </a:r>
            <a:endParaRPr lang="vi-VN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0751A36-1D45-4ADD-8866-63403471A115}"/>
              </a:ext>
            </a:extLst>
          </p:cNvPr>
          <p:cNvSpPr/>
          <p:nvPr/>
        </p:nvSpPr>
        <p:spPr>
          <a:xfrm>
            <a:off x="4472233" y="4833594"/>
            <a:ext cx="457200" cy="38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xmlns="" val="59209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 rot="10800000" flipV="1">
            <a:off x="3581400" y="1073636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  <a:endParaRPr lang="en-US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34830" y="1844824"/>
            <a:ext cx="88320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Anh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ơi</a:t>
            </a:r>
            <a:r>
              <a:rPr lang="en-US" sz="3200" b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ta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ra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gì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 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quan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trọng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lắm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ạ,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vì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nếu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đến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bây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giờ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vẫn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chưa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phát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minh ra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thì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anh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mình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phải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thắp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đèn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dầu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xem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vô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tuyến</a:t>
            </a:r>
            <a:r>
              <a:rPr lang="en-US" sz="3200" b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0211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03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100" y="0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76400" y="5187952"/>
            <a:ext cx="6019800" cy="1477328"/>
          </a:xfrm>
          <a:prstGeom prst="rect">
            <a:avLst/>
          </a:prstGeom>
          <a:solidFill>
            <a:srgbClr val="CC99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</a:rPr>
              <a:t>Ê-</a:t>
            </a:r>
            <a:r>
              <a:rPr lang="en-US" sz="3600" b="1" dirty="0" err="1">
                <a:solidFill>
                  <a:srgbClr val="0000CC"/>
                </a:solidFill>
              </a:rPr>
              <a:t>đi</a:t>
            </a:r>
            <a:r>
              <a:rPr lang="en-US" sz="3600" b="1" dirty="0">
                <a:solidFill>
                  <a:srgbClr val="0000CC"/>
                </a:solidFill>
              </a:rPr>
              <a:t>-</a:t>
            </a:r>
            <a:r>
              <a:rPr lang="en-US" sz="3600" b="1" dirty="0" err="1">
                <a:solidFill>
                  <a:srgbClr val="0000CC"/>
                </a:solidFill>
              </a:rPr>
              <a:t>xơn</a:t>
            </a:r>
            <a:endParaRPr lang="en-US" sz="3600" b="1" dirty="0">
              <a:solidFill>
                <a:srgbClr val="0000CC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</a:rPr>
              <a:t>(1847 – 1931)</a:t>
            </a:r>
          </a:p>
        </p:txBody>
      </p:sp>
    </p:spTree>
    <p:extLst>
      <p:ext uri="{BB962C8B-B14F-4D97-AF65-F5344CB8AC3E}">
        <p14:creationId xmlns:p14="http://schemas.microsoft.com/office/powerpoint/2010/main" xmlns="" val="117425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226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              </a:t>
            </a:r>
            <a:r>
              <a:rPr lang="en-US" sz="2800" b="1" u="sng" dirty="0" err="1"/>
              <a:t>Tìm</a:t>
            </a:r>
            <a:r>
              <a:rPr lang="en-US" sz="2800" b="1" u="sng" dirty="0"/>
              <a:t> </a:t>
            </a:r>
            <a:r>
              <a:rPr lang="en-US" sz="2800" b="1" u="sng" dirty="0" err="1"/>
              <a:t>hiểu</a:t>
            </a:r>
            <a:r>
              <a:rPr lang="en-US" sz="2800" b="1" u="sng" dirty="0"/>
              <a:t> </a:t>
            </a:r>
            <a:r>
              <a:rPr lang="en-US" sz="2800" b="1" u="sng" dirty="0" err="1"/>
              <a:t>bài</a:t>
            </a:r>
            <a:r>
              <a:rPr lang="en-US" sz="2800" b="1" u="sng" dirty="0"/>
              <a:t>:</a:t>
            </a:r>
          </a:p>
          <a:p>
            <a:endParaRPr lang="en-US" sz="2800" dirty="0"/>
          </a:p>
          <a:p>
            <a:r>
              <a:rPr lang="en-US" sz="3200" dirty="0">
                <a:solidFill>
                  <a:srgbClr val="0000FF"/>
                </a:solidFill>
              </a:rPr>
              <a:t>1.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những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Ê- </a:t>
            </a:r>
            <a:r>
              <a:rPr lang="en-US" sz="3200" dirty="0" err="1">
                <a:solidFill>
                  <a:srgbClr val="0000FF"/>
                </a:solidFill>
              </a:rPr>
              <a:t>đi</a:t>
            </a:r>
            <a:r>
              <a:rPr lang="en-US" sz="3200" dirty="0">
                <a:solidFill>
                  <a:srgbClr val="0000FF"/>
                </a:solidFill>
              </a:rPr>
              <a:t> – </a:t>
            </a:r>
            <a:r>
              <a:rPr lang="en-US" sz="3200" dirty="0" err="1">
                <a:solidFill>
                  <a:srgbClr val="0000FF"/>
                </a:solidFill>
              </a:rPr>
              <a:t>xơn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D61B77-18E7-4DA3-B4CE-67A9AE408744}"/>
              </a:ext>
            </a:extLst>
          </p:cNvPr>
          <p:cNvSpPr txBox="1"/>
          <p:nvPr/>
        </p:nvSpPr>
        <p:spPr>
          <a:xfrm>
            <a:off x="0" y="1600200"/>
            <a:ext cx="9144000" cy="303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00"/>
                </a:solidFill>
              </a:rPr>
              <a:t>Ê-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-x</a:t>
            </a:r>
            <a:r>
              <a:rPr lang="vi-VN" sz="2800" dirty="0">
                <a:solidFill>
                  <a:srgbClr val="FF0000"/>
                </a:solidFill>
              </a:rPr>
              <a:t>ơ</a:t>
            </a:r>
            <a:r>
              <a:rPr lang="en-US" sz="2800" dirty="0">
                <a:solidFill>
                  <a:srgbClr val="FF0000"/>
                </a:solidFill>
              </a:rPr>
              <a:t>n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nổi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tiếng</a:t>
            </a:r>
            <a:r>
              <a:rPr lang="en-US" sz="2800" dirty="0">
                <a:solidFill>
                  <a:srgbClr val="FF0000"/>
                </a:solidFill>
              </a:rPr>
              <a:t> ng</a:t>
            </a:r>
            <a:r>
              <a:rPr lang="vi-VN" sz="2800" dirty="0">
                <a:solidFill>
                  <a:srgbClr val="FF0000"/>
                </a:solidFill>
              </a:rPr>
              <a:t>ười Mĩ. Ông sinh năm 1847, mất năm 1931, ông đã cống hiến cho loài người hơn một ngàn sáng chế, góp phần làm thay đổi bộ mặt thế giới.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1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              </a:t>
            </a:r>
            <a:r>
              <a:rPr lang="en-US" sz="2800" b="1" u="sng" dirty="0" err="1"/>
              <a:t>Tìm</a:t>
            </a:r>
            <a:r>
              <a:rPr lang="en-US" sz="2800" b="1" u="sng" dirty="0"/>
              <a:t> </a:t>
            </a:r>
            <a:r>
              <a:rPr lang="en-US" sz="2800" b="1" u="sng" dirty="0" err="1"/>
              <a:t>hiểu</a:t>
            </a:r>
            <a:r>
              <a:rPr lang="en-US" sz="2800" b="1" u="sng" dirty="0"/>
              <a:t> </a:t>
            </a:r>
            <a:r>
              <a:rPr lang="en-US" sz="2800" b="1" u="sng" dirty="0" err="1"/>
              <a:t>bài</a:t>
            </a:r>
            <a:r>
              <a:rPr lang="en-US" sz="2800" b="1" u="sng" dirty="0"/>
              <a:t>:</a:t>
            </a:r>
          </a:p>
          <a:p>
            <a:endParaRPr lang="en-US" sz="2800" dirty="0"/>
          </a:p>
          <a:p>
            <a:r>
              <a:rPr lang="en-US" sz="3200" dirty="0"/>
              <a:t>   </a:t>
            </a:r>
            <a:r>
              <a:rPr lang="en-US" sz="3200" dirty="0">
                <a:solidFill>
                  <a:srgbClr val="0000FF"/>
                </a:solidFill>
              </a:rPr>
              <a:t>2.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giữa</a:t>
            </a:r>
            <a:r>
              <a:rPr lang="en-US" sz="3200" dirty="0">
                <a:solidFill>
                  <a:srgbClr val="0000FF"/>
                </a:solidFill>
              </a:rPr>
              <a:t> Ê- </a:t>
            </a:r>
            <a:r>
              <a:rPr lang="en-US" sz="3200" dirty="0" err="1">
                <a:solidFill>
                  <a:srgbClr val="0000FF"/>
                </a:solidFill>
              </a:rPr>
              <a:t>đi</a:t>
            </a:r>
            <a:r>
              <a:rPr lang="en-US" sz="3200" dirty="0">
                <a:solidFill>
                  <a:srgbClr val="0000FF"/>
                </a:solidFill>
              </a:rPr>
              <a:t>- </a:t>
            </a:r>
            <a:r>
              <a:rPr lang="en-US" sz="3200" dirty="0" err="1">
                <a:solidFill>
                  <a:srgbClr val="0000FF"/>
                </a:solidFill>
              </a:rPr>
              <a:t>xơn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cụ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xảy</a:t>
            </a:r>
            <a:r>
              <a:rPr lang="en-US" sz="3200" dirty="0">
                <a:solidFill>
                  <a:srgbClr val="0000FF"/>
                </a:solidFill>
              </a:rPr>
              <a:t> ra </a:t>
            </a:r>
            <a:r>
              <a:rPr lang="en-US" sz="3200" dirty="0" err="1">
                <a:solidFill>
                  <a:srgbClr val="0000FF"/>
                </a:solidFill>
              </a:rPr>
              <a:t>vào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lúc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D61B77-18E7-4DA3-B4CE-67A9AE408744}"/>
              </a:ext>
            </a:extLst>
          </p:cNvPr>
          <p:cNvSpPr txBox="1"/>
          <p:nvPr/>
        </p:nvSpPr>
        <p:spPr>
          <a:xfrm>
            <a:off x="0" y="1600200"/>
            <a:ext cx="9144000" cy="3463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chuyện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giữa</a:t>
            </a:r>
            <a:r>
              <a:rPr lang="en-US" sz="3200" dirty="0">
                <a:solidFill>
                  <a:srgbClr val="FF0000"/>
                </a:solidFill>
              </a:rPr>
              <a:t> Ê-</a:t>
            </a:r>
            <a:r>
              <a:rPr lang="en-US" sz="3200" dirty="0" err="1">
                <a:solidFill>
                  <a:srgbClr val="FF0000"/>
                </a:solidFill>
              </a:rPr>
              <a:t>đi</a:t>
            </a:r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dirty="0" err="1">
                <a:solidFill>
                  <a:srgbClr val="FF0000"/>
                </a:solidFill>
              </a:rPr>
              <a:t>xơn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cụ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xảy</a:t>
            </a:r>
            <a:r>
              <a:rPr lang="en-US" sz="3200" dirty="0">
                <a:solidFill>
                  <a:srgbClr val="FF0000"/>
                </a:solidFill>
              </a:rPr>
              <a:t> ra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lúc</a:t>
            </a:r>
            <a:r>
              <a:rPr lang="en-US" sz="3200" dirty="0">
                <a:solidFill>
                  <a:srgbClr val="FF0000"/>
                </a:solidFill>
              </a:rPr>
              <a:t> Ê-</a:t>
            </a:r>
            <a:r>
              <a:rPr lang="en-US" sz="3200" dirty="0" err="1">
                <a:solidFill>
                  <a:srgbClr val="FF0000"/>
                </a:solidFill>
              </a:rPr>
              <a:t>đi</a:t>
            </a:r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dirty="0" err="1">
                <a:solidFill>
                  <a:srgbClr val="FF0000"/>
                </a:solidFill>
              </a:rPr>
              <a:t>xơn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vừa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chế</a:t>
            </a:r>
            <a:r>
              <a:rPr lang="en-US" sz="3200" dirty="0">
                <a:solidFill>
                  <a:srgbClr val="FF0000"/>
                </a:solidFill>
              </a:rPr>
              <a:t> ra </a:t>
            </a:r>
            <a:r>
              <a:rPr lang="en-US" sz="3200" dirty="0" err="1">
                <a:solidFill>
                  <a:srgbClr val="FF0000"/>
                </a:solidFill>
              </a:rPr>
              <a:t>đèn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điện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mọi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người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khắp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ùn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ùn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kéo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xem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Bà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cụ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cũng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những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người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đó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890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              </a:t>
            </a:r>
            <a:r>
              <a:rPr lang="en-US" sz="2800" b="1" u="sng" dirty="0" err="1"/>
              <a:t>Tìm</a:t>
            </a:r>
            <a:r>
              <a:rPr lang="en-US" sz="2800" b="1" u="sng" dirty="0"/>
              <a:t> </a:t>
            </a:r>
            <a:r>
              <a:rPr lang="en-US" sz="2800" b="1" u="sng" dirty="0" err="1"/>
              <a:t>hiểu</a:t>
            </a:r>
            <a:r>
              <a:rPr lang="en-US" sz="2800" b="1" u="sng" dirty="0"/>
              <a:t> </a:t>
            </a:r>
            <a:r>
              <a:rPr lang="en-US" sz="2800" b="1" u="sng" dirty="0" err="1"/>
              <a:t>bài</a:t>
            </a:r>
            <a:r>
              <a:rPr lang="en-US" sz="2800" b="1" u="sng" dirty="0"/>
              <a:t>:</a:t>
            </a:r>
          </a:p>
          <a:p>
            <a:endParaRPr lang="en-US" sz="2800" dirty="0"/>
          </a:p>
          <a:p>
            <a:r>
              <a:rPr lang="en-US" sz="3200" dirty="0"/>
              <a:t>   </a:t>
            </a:r>
            <a:r>
              <a:rPr lang="en-US" sz="3200" dirty="0">
                <a:solidFill>
                  <a:srgbClr val="0000FF"/>
                </a:solidFill>
              </a:rPr>
              <a:t>3.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cụ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chiếc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xe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ngựa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kéo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D61B77-18E7-4DA3-B4CE-67A9AE408744}"/>
              </a:ext>
            </a:extLst>
          </p:cNvPr>
          <p:cNvSpPr txBox="1"/>
          <p:nvPr/>
        </p:nvSpPr>
        <p:spPr>
          <a:xfrm>
            <a:off x="0" y="1600200"/>
            <a:ext cx="9144000" cy="19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dirty="0" err="1">
                <a:solidFill>
                  <a:srgbClr val="FF0000"/>
                </a:solidFill>
              </a:rPr>
              <a:t>Bà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cụ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chiếc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ngựa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kéo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ngựa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xóc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3685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              </a:t>
            </a:r>
            <a:r>
              <a:rPr lang="en-US" sz="2800" b="1" u="sng" dirty="0" err="1"/>
              <a:t>Tìm</a:t>
            </a:r>
            <a:r>
              <a:rPr lang="en-US" sz="2800" b="1" u="sng" dirty="0"/>
              <a:t> </a:t>
            </a:r>
            <a:r>
              <a:rPr lang="en-US" sz="2800" b="1" u="sng" dirty="0" err="1"/>
              <a:t>hiểu</a:t>
            </a:r>
            <a:r>
              <a:rPr lang="en-US" sz="2800" b="1" u="sng" dirty="0"/>
              <a:t> </a:t>
            </a:r>
            <a:r>
              <a:rPr lang="en-US" sz="2800" b="1" u="sng" dirty="0" err="1"/>
              <a:t>bài</a:t>
            </a:r>
            <a:r>
              <a:rPr lang="en-US" sz="2800" b="1" u="sng" dirty="0"/>
              <a:t>:</a:t>
            </a:r>
          </a:p>
          <a:p>
            <a:endParaRPr lang="en-US" sz="2800" dirty="0"/>
          </a:p>
          <a:p>
            <a:r>
              <a:rPr lang="en-US" sz="3200" dirty="0"/>
              <a:t>   </a:t>
            </a:r>
            <a:r>
              <a:rPr lang="en-US" sz="3200" dirty="0">
                <a:solidFill>
                  <a:srgbClr val="0000FF"/>
                </a:solidFill>
              </a:rPr>
              <a:t>4. </a:t>
            </a:r>
            <a:r>
              <a:rPr lang="en-US" sz="3200" dirty="0" err="1">
                <a:solidFill>
                  <a:srgbClr val="0000FF"/>
                </a:solidFill>
              </a:rPr>
              <a:t>Nhờ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ước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cụ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được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thực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hiện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D61B77-18E7-4DA3-B4CE-67A9AE408744}"/>
              </a:ext>
            </a:extLst>
          </p:cNvPr>
          <p:cNvSpPr txBox="1"/>
          <p:nvPr/>
        </p:nvSpPr>
        <p:spPr>
          <a:xfrm>
            <a:off x="0" y="1600200"/>
            <a:ext cx="9144000" cy="2724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dirty="0" err="1">
                <a:solidFill>
                  <a:srgbClr val="FF0000"/>
                </a:solidFill>
              </a:rPr>
              <a:t>Mong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cụ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thực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nhờ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óc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tạo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diệu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sự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tâm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người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sự</a:t>
            </a:r>
            <a:r>
              <a:rPr lang="en-US" sz="3200" dirty="0">
                <a:solidFill>
                  <a:srgbClr val="FF0000"/>
                </a:solidFill>
              </a:rPr>
              <a:t> lao </a:t>
            </a:r>
            <a:r>
              <a:rPr lang="en-US" sz="3200" dirty="0" err="1">
                <a:solidFill>
                  <a:srgbClr val="FF0000"/>
                </a:solidFill>
              </a:rPr>
              <a:t>động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miệt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5335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              </a:t>
            </a:r>
            <a:r>
              <a:rPr lang="en-US" sz="2800" b="1" u="sng" dirty="0" err="1"/>
              <a:t>Tìm</a:t>
            </a:r>
            <a:r>
              <a:rPr lang="en-US" sz="2800" b="1" u="sng" dirty="0"/>
              <a:t> </a:t>
            </a:r>
            <a:r>
              <a:rPr lang="en-US" sz="2800" b="1" u="sng" dirty="0" err="1"/>
              <a:t>hiểu</a:t>
            </a:r>
            <a:r>
              <a:rPr lang="en-US" sz="2800" b="1" u="sng" dirty="0"/>
              <a:t> </a:t>
            </a:r>
            <a:r>
              <a:rPr lang="en-US" sz="2800" b="1" u="sng" dirty="0" err="1"/>
              <a:t>bài</a:t>
            </a:r>
            <a:r>
              <a:rPr lang="en-US" sz="2800" b="1" u="sng" dirty="0"/>
              <a:t>:</a:t>
            </a:r>
          </a:p>
          <a:p>
            <a:endParaRPr lang="en-US" sz="2800" dirty="0"/>
          </a:p>
          <a:p>
            <a:r>
              <a:rPr lang="en-US" sz="3200" dirty="0"/>
              <a:t>   </a:t>
            </a:r>
            <a:r>
              <a:rPr lang="en-US" sz="3200" dirty="0">
                <a:solidFill>
                  <a:srgbClr val="0000FF"/>
                </a:solidFill>
              </a:rPr>
              <a:t>5. 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khoa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ích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cho</a:t>
            </a:r>
            <a:r>
              <a:rPr lang="en-US" sz="3200" dirty="0">
                <a:solidFill>
                  <a:srgbClr val="0000FF"/>
                </a:solidFill>
              </a:rPr>
              <a:t> con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D61B77-18E7-4DA3-B4CE-67A9AE408744}"/>
              </a:ext>
            </a:extLst>
          </p:cNvPr>
          <p:cNvSpPr txBox="1"/>
          <p:nvPr/>
        </p:nvSpPr>
        <p:spPr>
          <a:xfrm>
            <a:off x="0" y="1600200"/>
            <a:ext cx="9144000" cy="2724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	Khoa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tạo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giới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cải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cuộc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sống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người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làm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người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tốt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hơn</a:t>
            </a:r>
            <a:r>
              <a:rPr lang="en-US" sz="3200" dirty="0">
                <a:solidFill>
                  <a:srgbClr val="FF0000"/>
                </a:solidFill>
              </a:rPr>
              <a:t>, sung </a:t>
            </a:r>
            <a:r>
              <a:rPr lang="en-US" sz="3200" dirty="0" err="1">
                <a:solidFill>
                  <a:srgbClr val="FF0000"/>
                </a:solidFill>
              </a:rPr>
              <a:t>sướng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hơn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361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823</Words>
  <Application>Microsoft Office PowerPoint</Application>
  <PresentationFormat>On-screen Show (4:3)</PresentationFormat>
  <Paragraphs>93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thienlocpc</cp:lastModifiedBy>
  <cp:revision>63</cp:revision>
  <dcterms:created xsi:type="dcterms:W3CDTF">2006-08-16T00:00:00Z</dcterms:created>
  <dcterms:modified xsi:type="dcterms:W3CDTF">2020-04-21T14:18:28Z</dcterms:modified>
</cp:coreProperties>
</file>