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89" r:id="rId4"/>
    <p:sldId id="291" r:id="rId5"/>
    <p:sldId id="256" r:id="rId6"/>
    <p:sldId id="257" r:id="rId7"/>
    <p:sldId id="297" r:id="rId8"/>
    <p:sldId id="259" r:id="rId9"/>
    <p:sldId id="299" r:id="rId10"/>
    <p:sldId id="296" r:id="rId11"/>
    <p:sldId id="266" r:id="rId12"/>
    <p:sldId id="260" r:id="rId13"/>
    <p:sldId id="261" r:id="rId14"/>
    <p:sldId id="262" r:id="rId15"/>
    <p:sldId id="263" r:id="rId16"/>
    <p:sldId id="264" r:id="rId17"/>
    <p:sldId id="267" r:id="rId18"/>
    <p:sldId id="265" r:id="rId19"/>
    <p:sldId id="268" r:id="rId20"/>
    <p:sldId id="269" r:id="rId21"/>
    <p:sldId id="271" r:id="rId22"/>
    <p:sldId id="272" r:id="rId23"/>
    <p:sldId id="270" r:id="rId24"/>
    <p:sldId id="273" r:id="rId25"/>
    <p:sldId id="288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12 L3" id="{B3AEB332-5341-4808-A449-C8868409C54A}">
          <p14:sldIdLst>
            <p14:sldId id="278"/>
            <p14:sldId id="277"/>
            <p14:sldId id="289"/>
            <p14:sldId id="291"/>
            <p14:sldId id="256"/>
            <p14:sldId id="257"/>
            <p14:sldId id="297"/>
          </p14:sldIdLst>
        </p14:section>
        <p14:section name="Unit 13" id="{B8C3A7EB-BE4B-4D72-9731-98164220BB38}">
          <p14:sldIdLst>
            <p14:sldId id="259"/>
            <p14:sldId id="299"/>
            <p14:sldId id="296"/>
            <p14:sldId id="266"/>
            <p14:sldId id="260"/>
            <p14:sldId id="261"/>
            <p14:sldId id="262"/>
            <p14:sldId id="263"/>
            <p14:sldId id="264"/>
            <p14:sldId id="267"/>
            <p14:sldId id="265"/>
            <p14:sldId id="268"/>
            <p14:sldId id="269"/>
            <p14:sldId id="271"/>
            <p14:sldId id="272"/>
            <p14:sldId id="270"/>
            <p14:sldId id="273"/>
            <p14:sldId id="288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0DED51-DE1A-4C1D-A0B5-84FC57530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8E34ADF-0204-4854-B503-95F6FC34E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EB3909A-F4F0-4CBE-BA28-7B32FC3E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7F96-DD29-4F75-A6D4-FD04A689E56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996A8A-3A35-482A-B7D9-0EB8641E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4E8984A-700E-4C37-8752-A8A0A8819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BAA5-736B-4E15-86D4-841A6034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9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E7B2FE0-9646-407E-94E9-6BB6E71D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7E84015-8F16-4823-AB20-FE9F07134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4B7A261-9ACE-44D9-A6EE-A04461ADC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7F96-DD29-4F75-A6D4-FD04A689E56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D39A06C-39B6-4B6A-8E90-2EAA28F8D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A25837D-2F28-42AF-B62A-62F9ABA0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BAA5-736B-4E15-86D4-841A6034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6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3D7ACD5-3000-42B7-B329-C21F03C1D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30399B1-0BD8-47BF-9250-645724B7C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BE73F4D-8F13-434B-8B09-E60AE734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7F96-DD29-4F75-A6D4-FD04A689E56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A21281-A816-4305-8E4B-EDAE20F00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7C70D21-5728-4CF4-A61F-717EE06C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BAA5-736B-4E15-86D4-841A6034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7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D26716F-D33F-453A-A8DB-72F42A6EE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3CA0B05-78DD-4891-A254-B3B862D1D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FA903B0-2A26-4E6A-ADD2-F64B3FC8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7F96-DD29-4F75-A6D4-FD04A689E56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4C6F9DC-6F41-44E7-8AE4-3DBFD8B18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156A477-8909-4FAC-A244-F6032F773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BAA5-736B-4E15-86D4-841A6034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0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49CF82-55EB-4EE9-970B-3DF58A490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3BDF27F-055A-4A3E-BE48-AA4AFAF4A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EDE3E9-67C8-4032-A2A1-41810657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7F96-DD29-4F75-A6D4-FD04A689E56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E99ADCE-5E4E-4923-B692-3DF393BC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7B4E1C7-F3C8-4DBC-ADED-A59DFF81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BAA5-736B-4E15-86D4-841A6034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1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F9E9C41-420C-4168-B620-7349F195B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E2AF7F8-61FB-4DF4-AE87-9FE33C247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4C18458-7619-4288-85A6-0DFC2362B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956F2CF-0E88-4365-9B81-4FDF6428D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7F96-DD29-4F75-A6D4-FD04A689E56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598ECAA-56C3-423F-A5E0-F7CC82F4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8A5BEDB-9720-4F03-B241-1B347013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BAA5-736B-4E15-86D4-841A6034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2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228A32-38E9-4D5E-A877-E47787F9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B641980-0D00-4200-960F-D8CB59448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1770EE8-93AE-4C2B-9528-F4D9B8BF5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90CE363-5EAA-47D5-B7B0-AE54CBBDD0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11D208E-B4BD-435C-B9F4-936F42B665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1FE6C56-3293-43B6-BB9F-E862CF942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7F96-DD29-4F75-A6D4-FD04A689E56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C8B4058-C56C-4B33-8F2E-BBAAABB22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F2F8F4E-BBB6-42C5-9A49-9C6B3EA31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BAA5-736B-4E15-86D4-841A6034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7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3A83E3-9CE3-42CA-81AF-39FE03A7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534DA03-2428-4456-8F38-A7C5A7F4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7F96-DD29-4F75-A6D4-FD04A689E56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2D6E992-A754-4865-A1B8-54B784A96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6A433B9-448F-4041-A1C1-E1F02FC5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BAA5-736B-4E15-86D4-841A6034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61E7A65-9754-4531-823D-89CCE525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7F96-DD29-4F75-A6D4-FD04A689E56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22DE645-2C1B-44BA-972E-1198BC64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687F149-7005-43CA-B177-0DA72A14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BAA5-736B-4E15-86D4-841A6034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A552446-87EA-440A-87B8-03566C38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7AC9AD1-4FE2-4AB5-B19C-57544502D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803CF06-EF6D-41CA-8998-E7494BD1F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773FE04-5E2A-494D-9ED3-C34566CCF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7F96-DD29-4F75-A6D4-FD04A689E56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C688924-74DE-40D5-A071-5E04070A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682CDBE-993F-4341-BBB0-417CB27C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BAA5-736B-4E15-86D4-841A6034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3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715F1EE-9E21-47E3-9AAD-7D97577A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F51E99A-7820-43DF-8DDB-69D7AC063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47DBCA1-61A0-4A1A-B249-03BC0A3D1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738247E-8709-4454-8BC8-5CD762C3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7F96-DD29-4F75-A6D4-FD04A689E56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2A85DDE-1EB2-48D3-B514-5AAD2A5B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C594E69-BEB3-4519-BF01-B494AE11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BAA5-736B-4E15-86D4-841A6034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0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5E0B8F6E-4A9C-4A8A-ADC0-F6CFE926A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160CD58-CDDB-4A58-8735-299151304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24240B-84F0-44E3-8F95-CBDC62C114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77F96-DD29-4F75-A6D4-FD04A689E56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591E68E-9841-4039-A00B-56DE2DEDD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74D61D-530A-4968-A960-E497E29AC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2BAA5-736B-4E15-86D4-841A6034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2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hyperlink" Target="BAI%20%20GIANG/HAT+2.wav" TargetMode="External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AI%20GIANG%20DIEN%20TU%20LOP%204%20MOI%20CHUAN\BOOK%201\Unit%207\HAT.mp3" TargetMode="External"/><Relationship Id="rId6" Type="http://schemas.openxmlformats.org/officeDocument/2006/relationships/image" Target="../media/image26.gif"/><Relationship Id="rId11" Type="http://schemas.openxmlformats.org/officeDocument/2006/relationships/image" Target="../media/image10.png"/><Relationship Id="rId5" Type="http://schemas.openxmlformats.org/officeDocument/2006/relationships/image" Target="../media/image25.gif"/><Relationship Id="rId10" Type="http://schemas.openxmlformats.org/officeDocument/2006/relationships/image" Target="../media/image30.gif"/><Relationship Id="rId4" Type="http://schemas.openxmlformats.org/officeDocument/2006/relationships/image" Target="../media/image24.jpeg"/><Relationship Id="rId9" Type="http://schemas.openxmlformats.org/officeDocument/2006/relationships/image" Target="../media/image29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noProof="1"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noProof="1">
              <a:latin typeface="Arial" charset="0"/>
            </a:endParaRPr>
          </a:p>
        </p:txBody>
      </p:sp>
      <p:pic>
        <p:nvPicPr>
          <p:cNvPr id="14340" name="Picture 4" descr="PT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7" y="0"/>
            <a:ext cx="1177703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2067166a35x1e8i0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600201"/>
            <a:ext cx="762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2067166a35x1e8i0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1"/>
            <a:ext cx="609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724608s7aonrbep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90801"/>
            <a:ext cx="762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724608s7aonrbep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1"/>
            <a:ext cx="762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191000"/>
            <a:ext cx="952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WordArt 3"/>
          <p:cNvSpPr>
            <a:spLocks noChangeArrowheads="1" noChangeShapeType="1" noTextEdit="1"/>
          </p:cNvSpPr>
          <p:nvPr/>
        </p:nvSpPr>
        <p:spPr bwMode="auto">
          <a:xfrm>
            <a:off x="2819400" y="1371600"/>
            <a:ext cx="6781800" cy="1981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F66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43046" dir="7037974" sy="50000" kx="2453608" rotWithShape="0">
                    <a:srgbClr val="000000"/>
                  </a:outerShdw>
                </a:effectLst>
                <a:latin typeface="VNI-Thuphap"/>
                <a:cs typeface="Arial" charset="0"/>
              </a:rPr>
              <a:t>Welcome to </a:t>
            </a:r>
          </a:p>
        </p:txBody>
      </p:sp>
      <p:sp>
        <p:nvSpPr>
          <p:cNvPr id="71709" name="WordArt 29"/>
          <p:cNvSpPr>
            <a:spLocks noChangeArrowheads="1" noChangeShapeType="1" noTextEdit="1"/>
          </p:cNvSpPr>
          <p:nvPr/>
        </p:nvSpPr>
        <p:spPr bwMode="auto">
          <a:xfrm>
            <a:off x="2552700" y="3581400"/>
            <a:ext cx="68961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prstShdw prst="shdw11">
                    <a:srgbClr val="990000">
                      <a:alpha val="50000"/>
                    </a:srgbClr>
                  </a:prstShdw>
                </a:effectLst>
                <a:latin typeface="Arial"/>
                <a:cs typeface="Arial"/>
              </a:rPr>
              <a:t>our </a:t>
            </a: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prstShdw prst="shdw11">
                    <a:srgbClr val="990000">
                      <a:alpha val="50000"/>
                    </a:srgbClr>
                  </a:prstShdw>
                </a:effectLst>
                <a:latin typeface="Arial"/>
                <a:cs typeface="Arial"/>
              </a:rPr>
              <a:t>class 3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prstShdw prst="shdw11">
                  <a:srgbClr val="99000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  <p:pic>
        <p:nvPicPr>
          <p:cNvPr id="14352" name="Picture 30" descr="2067166a35x1e8i0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23622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53" name="Group 40"/>
          <p:cNvGrpSpPr>
            <a:grpSpLocks/>
          </p:cNvGrpSpPr>
          <p:nvPr/>
        </p:nvGrpSpPr>
        <p:grpSpPr bwMode="auto">
          <a:xfrm>
            <a:off x="1905001" y="228600"/>
            <a:ext cx="7877175" cy="990600"/>
            <a:chOff x="240" y="144"/>
            <a:chExt cx="4655" cy="624"/>
          </a:xfrm>
        </p:grpSpPr>
        <p:sp>
          <p:nvSpPr>
            <p:cNvPr id="14363" name="Rectangle 14" descr="Water droplets"/>
            <p:cNvSpPr>
              <a:spLocks noChangeArrowheads="1"/>
            </p:cNvSpPr>
            <p:nvPr/>
          </p:nvSpPr>
          <p:spPr bwMode="auto">
            <a:xfrm>
              <a:off x="240" y="144"/>
              <a:ext cx="383" cy="384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rgbClr val="0000FF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FF9900"/>
                  </a:solidFill>
                  <a:cs typeface="Arial" charset="0"/>
                </a:rPr>
                <a:t>G</a:t>
              </a:r>
            </a:p>
          </p:txBody>
        </p:sp>
        <p:sp>
          <p:nvSpPr>
            <p:cNvPr id="14364" name="Rectangle 15" descr="Water droplets"/>
            <p:cNvSpPr>
              <a:spLocks noChangeArrowheads="1"/>
            </p:cNvSpPr>
            <p:nvPr/>
          </p:nvSpPr>
          <p:spPr bwMode="auto">
            <a:xfrm flipH="1">
              <a:off x="4224" y="192"/>
              <a:ext cx="345" cy="384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rgbClr val="00FFFF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660066"/>
                  </a:solidFill>
                  <a:cs typeface="Arial" charset="0"/>
                </a:rPr>
                <a:t>G</a:t>
              </a:r>
            </a:p>
          </p:txBody>
        </p:sp>
        <p:sp>
          <p:nvSpPr>
            <p:cNvPr id="14365" name="Rectangle 16" descr="Water droplets"/>
            <p:cNvSpPr>
              <a:spLocks noChangeArrowheads="1"/>
            </p:cNvSpPr>
            <p:nvPr/>
          </p:nvSpPr>
          <p:spPr bwMode="auto">
            <a:xfrm>
              <a:off x="1006" y="144"/>
              <a:ext cx="345" cy="384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rgbClr val="0080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FFFF00"/>
                  </a:solidFill>
                  <a:cs typeface="Arial" charset="0"/>
                </a:rPr>
                <a:t>O</a:t>
              </a:r>
            </a:p>
          </p:txBody>
        </p:sp>
        <p:sp>
          <p:nvSpPr>
            <p:cNvPr id="14366" name="Rectangle 17" descr="Water droplets"/>
            <p:cNvSpPr>
              <a:spLocks noChangeArrowheads="1"/>
            </p:cNvSpPr>
            <p:nvPr/>
          </p:nvSpPr>
          <p:spPr bwMode="auto">
            <a:xfrm>
              <a:off x="1389" y="240"/>
              <a:ext cx="384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99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006600"/>
                  </a:solidFill>
                  <a:cs typeface="Arial" charset="0"/>
                </a:rPr>
                <a:t>D</a:t>
              </a:r>
            </a:p>
          </p:txBody>
        </p:sp>
        <p:sp>
          <p:nvSpPr>
            <p:cNvPr id="14367" name="Rectangle 18" descr="Oak"/>
            <p:cNvSpPr>
              <a:spLocks noChangeArrowheads="1"/>
            </p:cNvSpPr>
            <p:nvPr/>
          </p:nvSpPr>
          <p:spPr bwMode="auto">
            <a:xfrm flipH="1">
              <a:off x="2117" y="192"/>
              <a:ext cx="345" cy="384"/>
            </a:xfrm>
            <a:prstGeom prst="rect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 w="9525">
              <a:solidFill>
                <a:srgbClr val="FFFF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006600"/>
                  </a:solidFill>
                  <a:cs typeface="Arial" charset="0"/>
                </a:rPr>
                <a:t>M</a:t>
              </a:r>
            </a:p>
          </p:txBody>
        </p:sp>
        <p:sp>
          <p:nvSpPr>
            <p:cNvPr id="14368" name="Rectangle 19" descr="Oak"/>
            <p:cNvSpPr>
              <a:spLocks noChangeArrowheads="1"/>
            </p:cNvSpPr>
            <p:nvPr/>
          </p:nvSpPr>
          <p:spPr bwMode="auto">
            <a:xfrm>
              <a:off x="623" y="240"/>
              <a:ext cx="383" cy="384"/>
            </a:xfrm>
            <a:prstGeom prst="rect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 w="9525">
              <a:solidFill>
                <a:srgbClr val="0099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660066"/>
                  </a:solidFill>
                  <a:cs typeface="Arial" charset="0"/>
                </a:rPr>
                <a:t>O</a:t>
              </a:r>
            </a:p>
          </p:txBody>
        </p:sp>
        <p:sp>
          <p:nvSpPr>
            <p:cNvPr id="14369" name="Rectangle 20" descr="Oak"/>
            <p:cNvSpPr>
              <a:spLocks noChangeArrowheads="1"/>
            </p:cNvSpPr>
            <p:nvPr/>
          </p:nvSpPr>
          <p:spPr bwMode="auto">
            <a:xfrm flipH="1">
              <a:off x="2807" y="192"/>
              <a:ext cx="345" cy="384"/>
            </a:xfrm>
            <a:prstGeom prst="rect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 w="9525">
              <a:solidFill>
                <a:srgbClr val="6633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9966FF"/>
                  </a:solidFill>
                  <a:cs typeface="Arial" charset="0"/>
                </a:rPr>
                <a:t>R</a:t>
              </a:r>
            </a:p>
          </p:txBody>
        </p:sp>
        <p:sp>
          <p:nvSpPr>
            <p:cNvPr id="14370" name="Rectangle 21" descr="Water droplets"/>
            <p:cNvSpPr>
              <a:spLocks noChangeArrowheads="1"/>
            </p:cNvSpPr>
            <p:nvPr/>
          </p:nvSpPr>
          <p:spPr bwMode="auto">
            <a:xfrm flipH="1">
              <a:off x="3152" y="240"/>
              <a:ext cx="42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6633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FFFF99"/>
                  </a:solidFill>
                  <a:cs typeface="Arial" charset="0"/>
                </a:rPr>
                <a:t>N</a:t>
              </a:r>
            </a:p>
          </p:txBody>
        </p:sp>
        <p:sp>
          <p:nvSpPr>
            <p:cNvPr id="14371" name="Rectangle 22" descr="Oak"/>
            <p:cNvSpPr>
              <a:spLocks noChangeArrowheads="1"/>
            </p:cNvSpPr>
            <p:nvPr/>
          </p:nvSpPr>
          <p:spPr bwMode="auto">
            <a:xfrm flipH="1">
              <a:off x="3535" y="144"/>
              <a:ext cx="383" cy="384"/>
            </a:xfrm>
            <a:prstGeom prst="rect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 w="9525">
              <a:solidFill>
                <a:srgbClr val="FFFF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66FFFF"/>
                  </a:solidFill>
                  <a:cs typeface="Arial" charset="0"/>
                </a:rPr>
                <a:t>I</a:t>
              </a:r>
            </a:p>
          </p:txBody>
        </p:sp>
        <p:sp>
          <p:nvSpPr>
            <p:cNvPr id="14372" name="Rectangle 23" descr="Oak"/>
            <p:cNvSpPr>
              <a:spLocks noChangeArrowheads="1"/>
            </p:cNvSpPr>
            <p:nvPr/>
          </p:nvSpPr>
          <p:spPr bwMode="auto">
            <a:xfrm flipH="1">
              <a:off x="3888" y="336"/>
              <a:ext cx="345" cy="38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FF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66FF33"/>
                  </a:solidFill>
                  <a:cs typeface="Arial" charset="0"/>
                </a:rPr>
                <a:t>N</a:t>
              </a:r>
            </a:p>
          </p:txBody>
        </p:sp>
        <p:sp>
          <p:nvSpPr>
            <p:cNvPr id="14373" name="Rectangle 15" descr="Water droplets"/>
            <p:cNvSpPr>
              <a:spLocks noChangeArrowheads="1"/>
            </p:cNvSpPr>
            <p:nvPr/>
          </p:nvSpPr>
          <p:spPr bwMode="auto">
            <a:xfrm flipH="1">
              <a:off x="2448" y="336"/>
              <a:ext cx="345" cy="384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rgbClr val="00FFFF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660066"/>
                  </a:solidFill>
                  <a:cs typeface="Arial" charset="0"/>
                </a:rPr>
                <a:t>O</a:t>
              </a:r>
            </a:p>
          </p:txBody>
        </p:sp>
        <p:sp>
          <p:nvSpPr>
            <p:cNvPr id="14374" name="Rectangle 19" descr="Oak"/>
            <p:cNvSpPr>
              <a:spLocks noChangeArrowheads="1"/>
            </p:cNvSpPr>
            <p:nvPr/>
          </p:nvSpPr>
          <p:spPr bwMode="auto">
            <a:xfrm>
              <a:off x="4512" y="384"/>
              <a:ext cx="383" cy="384"/>
            </a:xfrm>
            <a:prstGeom prst="rect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 w="9525">
              <a:solidFill>
                <a:srgbClr val="0099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660066"/>
                  </a:solidFill>
                  <a:cs typeface="Arial" charset="0"/>
                </a:rPr>
                <a:t>!</a:t>
              </a:r>
            </a:p>
          </p:txBody>
        </p:sp>
      </p:grpSp>
      <p:sp>
        <p:nvSpPr>
          <p:cNvPr id="14354" name="TextBox 10"/>
          <p:cNvSpPr txBox="1">
            <a:spLocks noChangeArrowheads="1"/>
          </p:cNvSpPr>
          <p:nvPr/>
        </p:nvSpPr>
        <p:spPr bwMode="auto">
          <a:xfrm>
            <a:off x="1600200" y="914401"/>
            <a:ext cx="853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Gia Khanh Primary </a:t>
            </a:r>
            <a:r>
              <a:rPr lang="en-US" sz="4400" b="1" i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</a:p>
        </p:txBody>
      </p:sp>
      <p:pic>
        <p:nvPicPr>
          <p:cNvPr id="14355" name="Picture 11" descr="Phaobong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11" descr="Phaobong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11" descr="Phaobong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4572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11" descr="Phaobong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438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11" descr="Phaobong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11" descr="Phaobong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11" descr="Phaobong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11" descr="Phaobong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6157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717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018BFCE-AB56-4602-B193-C39C55350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C1509BE-3252-47A2-8116-3E1C9671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59" y="1825625"/>
            <a:ext cx="1169624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/>
              <a:t>Hỏi - đáp vật ở đâu?</a:t>
            </a:r>
          </a:p>
          <a:p>
            <a:pPr marL="0" indent="0">
              <a:buNone/>
            </a:pPr>
            <a:r>
              <a:rPr lang="en-US" sz="7200"/>
              <a:t>Where’s my </a:t>
            </a:r>
            <a:r>
              <a:rPr lang="en-US" sz="7200" u="sng"/>
              <a:t>book</a:t>
            </a:r>
            <a:r>
              <a:rPr lang="en-US" sz="7200"/>
              <a:t>?</a:t>
            </a:r>
          </a:p>
          <a:p>
            <a:pPr marL="0" indent="0">
              <a:buNone/>
            </a:pPr>
            <a:r>
              <a:rPr lang="en-US" sz="7200"/>
              <a:t>It’s </a:t>
            </a:r>
            <a:r>
              <a:rPr lang="en-US" sz="7200" u="sng"/>
              <a:t>on the table</a:t>
            </a:r>
            <a:endParaRPr lang="vi-VN" sz="7200" u="sng"/>
          </a:p>
        </p:txBody>
      </p:sp>
    </p:spTree>
    <p:extLst>
      <p:ext uri="{BB962C8B-B14F-4D97-AF65-F5344CB8AC3E}">
        <p14:creationId xmlns:p14="http://schemas.microsoft.com/office/powerpoint/2010/main" val="3365279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4FA0589-BB22-4F8C-8C6B-325375F1C18D}"/>
              </a:ext>
            </a:extLst>
          </p:cNvPr>
          <p:cNvSpPr txBox="1"/>
          <p:nvPr/>
        </p:nvSpPr>
        <p:spPr>
          <a:xfrm>
            <a:off x="789310" y="1965261"/>
            <a:ext cx="1091997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/>
              <a:t>NEW WORD</a:t>
            </a:r>
          </a:p>
        </p:txBody>
      </p:sp>
    </p:spTree>
    <p:extLst>
      <p:ext uri="{BB962C8B-B14F-4D97-AF65-F5344CB8AC3E}">
        <p14:creationId xmlns:p14="http://schemas.microsoft.com/office/powerpoint/2010/main" val="95173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oldenkids-data.tienganh123.com/file/learn/child/ta345_new/data/img/grade3/unit13/vocab1/ball.png">
            <a:extLst>
              <a:ext uri="{FF2B5EF4-FFF2-40B4-BE49-F238E27FC236}">
                <a16:creationId xmlns:a16="http://schemas.microsoft.com/office/drawing/2014/main" id="{719BFBA4-6EF5-443C-9FBF-29CBB479A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371" y="66368"/>
            <a:ext cx="5274700" cy="52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A28411F-6900-4617-BD27-C032E2C767F9}"/>
              </a:ext>
            </a:extLst>
          </p:cNvPr>
          <p:cNvSpPr txBox="1"/>
          <p:nvPr/>
        </p:nvSpPr>
        <p:spPr>
          <a:xfrm>
            <a:off x="3951823" y="5466429"/>
            <a:ext cx="428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Ball: quả bóng</a:t>
            </a:r>
          </a:p>
        </p:txBody>
      </p:sp>
    </p:spTree>
    <p:extLst>
      <p:ext uri="{BB962C8B-B14F-4D97-AF65-F5344CB8AC3E}">
        <p14:creationId xmlns:p14="http://schemas.microsoft.com/office/powerpoint/2010/main" val="2660440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A28411F-6900-4617-BD27-C032E2C767F9}"/>
              </a:ext>
            </a:extLst>
          </p:cNvPr>
          <p:cNvSpPr txBox="1"/>
          <p:nvPr/>
        </p:nvSpPr>
        <p:spPr>
          <a:xfrm>
            <a:off x="3951823" y="5466429"/>
            <a:ext cx="4716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bed: cái gi</a:t>
            </a:r>
            <a:r>
              <a:rPr lang="vi-VN" sz="5400" b="1" dirty="0"/>
              <a:t>ư</a:t>
            </a:r>
            <a:r>
              <a:rPr lang="en-US" sz="5400" b="1" dirty="0" err="1"/>
              <a:t>ờng</a:t>
            </a:r>
            <a:endParaRPr lang="en-US" sz="5400" b="1" dirty="0"/>
          </a:p>
        </p:txBody>
      </p:sp>
      <p:pic>
        <p:nvPicPr>
          <p:cNvPr id="2050" name="Picture 2" descr="https://goldenkids-data.tienganh123.com/file/learn/child/ta345_new/data/img/grade3/unit13/vocab1/bed.png">
            <a:extLst>
              <a:ext uri="{FF2B5EF4-FFF2-40B4-BE49-F238E27FC236}">
                <a16:creationId xmlns:a16="http://schemas.microsoft.com/office/drawing/2014/main" id="{C4FCFB5E-9351-43AA-9BD6-3AB3341B9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52" y="-199103"/>
            <a:ext cx="5702096" cy="570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127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A28411F-6900-4617-BD27-C032E2C767F9}"/>
              </a:ext>
            </a:extLst>
          </p:cNvPr>
          <p:cNvSpPr txBox="1"/>
          <p:nvPr/>
        </p:nvSpPr>
        <p:spPr>
          <a:xfrm>
            <a:off x="3951823" y="5466430"/>
            <a:ext cx="5370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/>
              <a:t>Chair:chiếc</a:t>
            </a:r>
            <a:r>
              <a:rPr lang="en-US" sz="5400" b="1" dirty="0"/>
              <a:t> ghế</a:t>
            </a:r>
          </a:p>
        </p:txBody>
      </p:sp>
      <p:pic>
        <p:nvPicPr>
          <p:cNvPr id="3074" name="Picture 2" descr="https://goldenkids-data.tienganh123.com/file/learn/child/ta345_new/data/img/grade3/unit13/vocab1/chair.png">
            <a:extLst>
              <a:ext uri="{FF2B5EF4-FFF2-40B4-BE49-F238E27FC236}">
                <a16:creationId xmlns:a16="http://schemas.microsoft.com/office/drawing/2014/main" id="{E977460C-2F8F-4C95-B6BB-3B634E7FB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15" y="-1"/>
            <a:ext cx="5370107" cy="53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791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oldenkids-data.tienganh123.com/file/learn/child/ta345_new/data/img/grade3/unit13/vocab1/picture.png">
            <a:extLst>
              <a:ext uri="{FF2B5EF4-FFF2-40B4-BE49-F238E27FC236}">
                <a16:creationId xmlns:a16="http://schemas.microsoft.com/office/drawing/2014/main" id="{93A5DE6A-A62D-4EAE-9E47-58D35DC8D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38" y="0"/>
            <a:ext cx="520065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32D9DF17-B7F6-4D17-916E-E7C91F95C55E}"/>
              </a:ext>
            </a:extLst>
          </p:cNvPr>
          <p:cNvSpPr/>
          <p:nvPr/>
        </p:nvSpPr>
        <p:spPr>
          <a:xfrm>
            <a:off x="2699262" y="5200650"/>
            <a:ext cx="80201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0" dirty="0">
                <a:effectLst/>
                <a:latin typeface="roboto" panose="02000000000000000000" pitchFamily="2" charset="0"/>
              </a:rPr>
              <a:t>Picture: </a:t>
            </a:r>
            <a:r>
              <a:rPr lang="en-US" sz="5400" b="1" i="0" dirty="0">
                <a:effectLst/>
                <a:latin typeface="arial" panose="020B0604020202020204" pitchFamily="34" charset="0"/>
              </a:rPr>
              <a:t>bức tranh</a:t>
            </a:r>
          </a:p>
        </p:txBody>
      </p:sp>
    </p:spTree>
    <p:extLst>
      <p:ext uri="{BB962C8B-B14F-4D97-AF65-F5344CB8AC3E}">
        <p14:creationId xmlns:p14="http://schemas.microsoft.com/office/powerpoint/2010/main" val="3334126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goldenkids-data.tienganh123.com/file/learn/child/ta345_new/data/img/grade3/unit13/vocab1/poster.png">
            <a:extLst>
              <a:ext uri="{FF2B5EF4-FFF2-40B4-BE49-F238E27FC236}">
                <a16:creationId xmlns:a16="http://schemas.microsoft.com/office/drawing/2014/main" id="{DAB9D2CE-F092-4F7C-B2E4-0B9B3E244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121" y="228906"/>
            <a:ext cx="4743757" cy="474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97351926-9088-4AE5-8047-1B2230A5C875}"/>
              </a:ext>
            </a:extLst>
          </p:cNvPr>
          <p:cNvSpPr/>
          <p:nvPr/>
        </p:nvSpPr>
        <p:spPr>
          <a:xfrm>
            <a:off x="3047999" y="54950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b="1" i="0" dirty="0">
                <a:effectLst/>
                <a:latin typeface="roboto" panose="02000000000000000000" pitchFamily="2" charset="0"/>
              </a:rPr>
              <a:t>Poster: </a:t>
            </a:r>
            <a:r>
              <a:rPr lang="en-US" sz="5400" b="1" i="0" dirty="0">
                <a:effectLst/>
                <a:latin typeface="arial" panose="020B0604020202020204" pitchFamily="34" charset="0"/>
              </a:rPr>
              <a:t>áp phích</a:t>
            </a:r>
          </a:p>
        </p:txBody>
      </p:sp>
    </p:spTree>
    <p:extLst>
      <p:ext uri="{BB962C8B-B14F-4D97-AF65-F5344CB8AC3E}">
        <p14:creationId xmlns:p14="http://schemas.microsoft.com/office/powerpoint/2010/main" val="4293598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pshop Carly Coat (Regular &amp; Petite) | Nordstrom">
            <a:extLst>
              <a:ext uri="{FF2B5EF4-FFF2-40B4-BE49-F238E27FC236}">
                <a16:creationId xmlns:a16="http://schemas.microsoft.com/office/drawing/2014/main" id="{1A6877C0-D2CC-44F8-BF5F-3AFCEFF92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47" y="0"/>
            <a:ext cx="3421516" cy="52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2082029A-C5D4-4BE7-9B99-E0D0CA17FB3B}"/>
              </a:ext>
            </a:extLst>
          </p:cNvPr>
          <p:cNvSpPr/>
          <p:nvPr/>
        </p:nvSpPr>
        <p:spPr>
          <a:xfrm>
            <a:off x="3047999" y="54950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b="1" i="0" dirty="0">
                <a:effectLst/>
                <a:latin typeface="roboto" panose="02000000000000000000" pitchFamily="2" charset="0"/>
              </a:rPr>
              <a:t>coat: </a:t>
            </a:r>
            <a:r>
              <a:rPr lang="en-US" sz="5400" b="1" i="0" dirty="0">
                <a:effectLst/>
                <a:latin typeface="arial" panose="020B0604020202020204" pitchFamily="34" charset="0"/>
              </a:rPr>
              <a:t>áo choàng</a:t>
            </a:r>
          </a:p>
        </p:txBody>
      </p:sp>
    </p:spTree>
    <p:extLst>
      <p:ext uri="{BB962C8B-B14F-4D97-AF65-F5344CB8AC3E}">
        <p14:creationId xmlns:p14="http://schemas.microsoft.com/office/powerpoint/2010/main" val="177341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192E5FC-A628-4252-B096-98BE32A11216}"/>
              </a:ext>
            </a:extLst>
          </p:cNvPr>
          <p:cNvSpPr txBox="1"/>
          <p:nvPr/>
        </p:nvSpPr>
        <p:spPr>
          <a:xfrm>
            <a:off x="0" y="474345"/>
            <a:ext cx="5291833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where: ở đâu </a:t>
            </a:r>
          </a:p>
          <a:p>
            <a:r>
              <a:rPr lang="en-US" sz="5400" dirty="0"/>
              <a:t>there: ở đó</a:t>
            </a:r>
          </a:p>
          <a:p>
            <a:r>
              <a:rPr lang="en-US" sz="5400" dirty="0"/>
              <a:t>ball: quả bóng</a:t>
            </a:r>
          </a:p>
          <a:p>
            <a:r>
              <a:rPr lang="en-US" sz="5400" dirty="0"/>
              <a:t>chair: cái ghế</a:t>
            </a:r>
          </a:p>
          <a:p>
            <a:r>
              <a:rPr lang="en-US" sz="5400" dirty="0"/>
              <a:t>picture: bức tranh</a:t>
            </a:r>
          </a:p>
          <a:p>
            <a:r>
              <a:rPr lang="en-US" sz="5400" dirty="0"/>
              <a:t>poster: áp phích</a:t>
            </a:r>
          </a:p>
          <a:p>
            <a:r>
              <a:rPr lang="en-US" sz="5400" dirty="0"/>
              <a:t>coat: áo choàng</a:t>
            </a:r>
          </a:p>
        </p:txBody>
      </p:sp>
    </p:spTree>
    <p:extLst>
      <p:ext uri="{BB962C8B-B14F-4D97-AF65-F5344CB8AC3E}">
        <p14:creationId xmlns:p14="http://schemas.microsoft.com/office/powerpoint/2010/main" val="341952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85A6A70-6D4B-40FD-B23D-451D9AC4DC66}"/>
              </a:ext>
            </a:extLst>
          </p:cNvPr>
          <p:cNvSpPr txBox="1"/>
          <p:nvPr/>
        </p:nvSpPr>
        <p:spPr>
          <a:xfrm>
            <a:off x="110359" y="742360"/>
            <a:ext cx="2517549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where: </a:t>
            </a:r>
          </a:p>
          <a:p>
            <a:r>
              <a:rPr lang="en-US" sz="5400" dirty="0"/>
              <a:t>there: </a:t>
            </a:r>
          </a:p>
          <a:p>
            <a:r>
              <a:rPr lang="en-US" sz="5400" dirty="0"/>
              <a:t>ball: </a:t>
            </a:r>
          </a:p>
          <a:p>
            <a:r>
              <a:rPr lang="en-US" sz="5400" dirty="0"/>
              <a:t>chair: </a:t>
            </a:r>
          </a:p>
          <a:p>
            <a:r>
              <a:rPr lang="en-US" sz="5400" dirty="0"/>
              <a:t>picture: </a:t>
            </a:r>
          </a:p>
          <a:p>
            <a:r>
              <a:rPr lang="en-US" sz="5400" dirty="0"/>
              <a:t>poster: </a:t>
            </a:r>
          </a:p>
          <a:p>
            <a:r>
              <a:rPr lang="en-US" sz="5400" dirty="0"/>
              <a:t>coat: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91FF1EC-9096-4B36-8B05-CDBE01C74719}"/>
              </a:ext>
            </a:extLst>
          </p:cNvPr>
          <p:cNvSpPr txBox="1"/>
          <p:nvPr/>
        </p:nvSpPr>
        <p:spPr>
          <a:xfrm>
            <a:off x="2382143" y="742359"/>
            <a:ext cx="308289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ở đâu </a:t>
            </a:r>
          </a:p>
          <a:p>
            <a:r>
              <a:rPr lang="en-US" sz="5400" dirty="0"/>
              <a:t>ở đó</a:t>
            </a:r>
          </a:p>
          <a:p>
            <a:r>
              <a:rPr lang="en-US" sz="5400" dirty="0"/>
              <a:t>quả bóng</a:t>
            </a:r>
          </a:p>
          <a:p>
            <a:r>
              <a:rPr lang="en-US" sz="5400" dirty="0"/>
              <a:t>cái ghế</a:t>
            </a:r>
          </a:p>
          <a:p>
            <a:r>
              <a:rPr lang="en-US" sz="5400" dirty="0"/>
              <a:t>bức tranh</a:t>
            </a:r>
          </a:p>
          <a:p>
            <a:r>
              <a:rPr lang="en-US" sz="5400" dirty="0"/>
              <a:t>áp phích</a:t>
            </a:r>
          </a:p>
          <a:p>
            <a:r>
              <a:rPr lang="en-US" sz="5400" dirty="0"/>
              <a:t>áo choàng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5174CE2-0EAB-4A2B-ADA8-0498D390C8E4}"/>
              </a:ext>
            </a:extLst>
          </p:cNvPr>
          <p:cNvSpPr txBox="1"/>
          <p:nvPr/>
        </p:nvSpPr>
        <p:spPr>
          <a:xfrm>
            <a:off x="3923590" y="96027"/>
            <a:ext cx="4150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Checking Vocabulary</a:t>
            </a:r>
          </a:p>
        </p:txBody>
      </p:sp>
    </p:spTree>
    <p:extLst>
      <p:ext uri="{BB962C8B-B14F-4D97-AF65-F5344CB8AC3E}">
        <p14:creationId xmlns:p14="http://schemas.microsoft.com/office/powerpoint/2010/main" val="173095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0CED35-A2BA-4838-83BB-41D810C5D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7CE40D8-4786-4097-8D4F-E11EE2996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/>
              <a:t>Tuesday, April 21</a:t>
            </a:r>
            <a:r>
              <a:rPr lang="en-US" sz="4400" b="1" baseline="30000"/>
              <a:t>st </a:t>
            </a:r>
            <a:r>
              <a:rPr lang="en-US" sz="4400" b="1"/>
              <a:t> 2020.</a:t>
            </a:r>
          </a:p>
          <a:p>
            <a:pPr marL="0" indent="0" algn="ctr">
              <a:buNone/>
            </a:pPr>
            <a:r>
              <a:rPr lang="en-US" sz="4400"/>
              <a:t>UNIT 12: LESSON 3 (4, 5)</a:t>
            </a:r>
          </a:p>
          <a:p>
            <a:pPr marL="0" indent="0" algn="ctr">
              <a:buNone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117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cuốn sách&#10;&#10;Mô tả được tạo với mức tin cậy rất cao">
            <a:extLst>
              <a:ext uri="{FF2B5EF4-FFF2-40B4-BE49-F238E27FC236}">
                <a16:creationId xmlns:a16="http://schemas.microsoft.com/office/drawing/2014/main" id="{2A92E80A-A47F-4DA5-B7A4-6FFFA4B82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919"/>
            <a:ext cx="6096000" cy="4119097"/>
          </a:xfrm>
          <a:prstGeom prst="rect">
            <a:avLst/>
          </a:prstGeom>
        </p:spPr>
      </p:pic>
      <p:pic>
        <p:nvPicPr>
          <p:cNvPr id="5" name="Hình ảnh 4" descr="Ảnh có chứa vẽ&#10;&#10;Mô tả được tạo với mức tin cậy rất cao">
            <a:extLst>
              <a:ext uri="{FF2B5EF4-FFF2-40B4-BE49-F238E27FC236}">
                <a16:creationId xmlns:a16="http://schemas.microsoft.com/office/drawing/2014/main" id="{5AF01B53-6915-4DA6-8715-3706314182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13" y="1868445"/>
            <a:ext cx="6096000" cy="439057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2F7221C-B82D-4BA1-A5C6-7FB2DF80581E}"/>
              </a:ext>
            </a:extLst>
          </p:cNvPr>
          <p:cNvSpPr txBox="1"/>
          <p:nvPr/>
        </p:nvSpPr>
        <p:spPr>
          <a:xfrm>
            <a:off x="0" y="231925"/>
            <a:ext cx="62360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1. Look, listen and repeat </a:t>
            </a:r>
          </a:p>
        </p:txBody>
      </p:sp>
      <p:pic>
        <p:nvPicPr>
          <p:cNvPr id="7" name="20_20_Track_20">
            <a:hlinkClick r:id="" action="ppaction://media"/>
            <a:extLst>
              <a:ext uri="{FF2B5EF4-FFF2-40B4-BE49-F238E27FC236}">
                <a16:creationId xmlns:a16="http://schemas.microsoft.com/office/drawing/2014/main" id="{A7CCB519-A3A9-43B4-870A-39E9AC07B9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2001" y="10013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1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AC7848C7-5564-48D9-A91D-992323B2B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731"/>
            <a:ext cx="11991992" cy="654269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4B38DEB-3D98-45A3-87CD-B6A433AB6888}"/>
              </a:ext>
            </a:extLst>
          </p:cNvPr>
          <p:cNvSpPr txBox="1"/>
          <p:nvPr/>
        </p:nvSpPr>
        <p:spPr>
          <a:xfrm>
            <a:off x="0" y="-130682"/>
            <a:ext cx="3876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2. Point and say</a:t>
            </a:r>
          </a:p>
        </p:txBody>
      </p:sp>
    </p:spTree>
    <p:extLst>
      <p:ext uri="{BB962C8B-B14F-4D97-AF65-F5344CB8AC3E}">
        <p14:creationId xmlns:p14="http://schemas.microsoft.com/office/powerpoint/2010/main" val="2444259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2A45C08-674B-45A2-83F6-80DA2A10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9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67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.sachmem.vn/public/images/TA3T2SHS/U13-L1-3-1-vucwkktgqcdrpqnj.jpg">
            <a:extLst>
              <a:ext uri="{FF2B5EF4-FFF2-40B4-BE49-F238E27FC236}">
                <a16:creationId xmlns:a16="http://schemas.microsoft.com/office/drawing/2014/main" id="{208D7136-DD31-4E30-8956-00421DEBD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863"/>
            <a:ext cx="12192000" cy="55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69FB345F-5509-41A0-A630-06F3B5E22660}"/>
              </a:ext>
            </a:extLst>
          </p:cNvPr>
          <p:cNvSpPr txBox="1"/>
          <p:nvPr/>
        </p:nvSpPr>
        <p:spPr>
          <a:xfrm>
            <a:off x="0" y="-130682"/>
            <a:ext cx="2848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3. Let’s talk</a:t>
            </a:r>
          </a:p>
        </p:txBody>
      </p:sp>
    </p:spTree>
    <p:extLst>
      <p:ext uri="{BB962C8B-B14F-4D97-AF65-F5344CB8AC3E}">
        <p14:creationId xmlns:p14="http://schemas.microsoft.com/office/powerpoint/2010/main" val="3628594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goldenkids-data.tienganh123.com/file/learn/child/ta345_new/data/img/grade3/unit13/vocab1/picture.png">
            <a:extLst>
              <a:ext uri="{FF2B5EF4-FFF2-40B4-BE49-F238E27FC236}">
                <a16:creationId xmlns:a16="http://schemas.microsoft.com/office/drawing/2014/main" id="{20CEA7FF-EA02-4516-84F7-DE4133C75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78" y="1123720"/>
            <a:ext cx="520065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12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ngo nghinh">
            <a:hlinkClick r:id="rId3" action="ppaction://hlinkfile"/>
            <a:extLst>
              <a:ext uri="{FF2B5EF4-FFF2-40B4-BE49-F238E27FC236}">
                <a16:creationId xmlns:a16="http://schemas.microsoft.com/office/drawing/2014/main" id="{3DEA99F3-E391-4F80-839B-69EEFBEB9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7" y="0"/>
            <a:ext cx="12004713" cy="69723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5" descr="KITTY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2AF8B3F2-9EEB-4F3B-99C4-94572F6BEA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2241551"/>
            <a:ext cx="13716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 descr="DUCK4_~1">
            <a:extLst>
              <a:ext uri="{FF2B5EF4-FFF2-40B4-BE49-F238E27FC236}">
                <a16:creationId xmlns:a16="http://schemas.microsoft.com/office/drawing/2014/main" id="{2C00400C-C413-4D4D-B763-30451EC4FF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225425"/>
            <a:ext cx="14605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 descr="MOUSE">
            <a:hlinkClick r:id="rId3" action="ppaction://hlinkfile"/>
            <a:extLst>
              <a:ext uri="{FF2B5EF4-FFF2-40B4-BE49-F238E27FC236}">
                <a16:creationId xmlns:a16="http://schemas.microsoft.com/office/drawing/2014/main" id="{85A533D5-2912-42A1-A06E-E9A2ECEDE3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752850"/>
            <a:ext cx="162083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 descr="BEAR">
            <a:extLst>
              <a:ext uri="{FF2B5EF4-FFF2-40B4-BE49-F238E27FC236}">
                <a16:creationId xmlns:a16="http://schemas.microsoft.com/office/drawing/2014/main" id="{A125B6F5-03F2-4E2E-91F8-A2A8F6B441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508501"/>
            <a:ext cx="145415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 descr="CATRUNS">
            <a:extLst>
              <a:ext uri="{FF2B5EF4-FFF2-40B4-BE49-F238E27FC236}">
                <a16:creationId xmlns:a16="http://schemas.microsoft.com/office/drawing/2014/main" id="{880C0B69-3DB0-4E02-A98E-B9B07368D8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91513" y="4724401"/>
            <a:ext cx="170815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1" descr="mouse3">
            <a:extLst>
              <a:ext uri="{FF2B5EF4-FFF2-40B4-BE49-F238E27FC236}">
                <a16:creationId xmlns:a16="http://schemas.microsoft.com/office/drawing/2014/main" id="{2A41058A-BCAE-4714-AC1C-F44E499460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lum bright="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250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HAT.mp3">
            <a:hlinkClick r:id="" action="ppaction://media"/>
            <a:extLst>
              <a:ext uri="{FF2B5EF4-FFF2-40B4-BE49-F238E27FC236}">
                <a16:creationId xmlns:a16="http://schemas.microsoft.com/office/drawing/2014/main" id="{208F22E9-6440-4BF8-A611-DB68D79B155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47" fill="hold"/>
                                        <p:tgtEl>
                                          <p:spTgt spid="358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53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>
            <a:extLst>
              <a:ext uri="{FF2B5EF4-FFF2-40B4-BE49-F238E27FC236}">
                <a16:creationId xmlns:a16="http://schemas.microsoft.com/office/drawing/2014/main" id="{C7CB0C61-179D-413C-B723-3302289357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0"/>
            <a:ext cx="6781800" cy="3124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Let's play</a:t>
            </a:r>
          </a:p>
        </p:txBody>
      </p:sp>
      <p:pic>
        <p:nvPicPr>
          <p:cNvPr id="36867" name="Picture 5" descr="happy_daisy_ha">
            <a:extLst>
              <a:ext uri="{FF2B5EF4-FFF2-40B4-BE49-F238E27FC236}">
                <a16:creationId xmlns:a16="http://schemas.microsoft.com/office/drawing/2014/main" id="{7696C505-C00F-4C3C-A860-1520B9A0F7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00600"/>
            <a:ext cx="236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happy_daisy_ha">
            <a:extLst>
              <a:ext uri="{FF2B5EF4-FFF2-40B4-BE49-F238E27FC236}">
                <a16:creationId xmlns:a16="http://schemas.microsoft.com/office/drawing/2014/main" id="{EA0977F1-BAA4-489C-B276-F1F9E6A759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724400"/>
            <a:ext cx="236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happy_daisy_ha">
            <a:extLst>
              <a:ext uri="{FF2B5EF4-FFF2-40B4-BE49-F238E27FC236}">
                <a16:creationId xmlns:a16="http://schemas.microsoft.com/office/drawing/2014/main" id="{5AA7903B-59A4-4C61-864C-BE5CA6D2B6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53000"/>
            <a:ext cx="236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>
            <a:hlinkClick r:id="" action="ppaction://media"/>
            <a:extLst>
              <a:ext uri="{FF2B5EF4-FFF2-40B4-BE49-F238E27FC236}">
                <a16:creationId xmlns:a16="http://schemas.microsoft.com/office/drawing/2014/main" id="{2004A0B5-8E34-4CFE-A3E0-76D27D4B0141}"/>
              </a:ext>
            </a:extLst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WordArt 7">
            <a:extLst>
              <a:ext uri="{FF2B5EF4-FFF2-40B4-BE49-F238E27FC236}">
                <a16:creationId xmlns:a16="http://schemas.microsoft.com/office/drawing/2014/main" id="{234FA342-2D6C-4908-9CAE-3A758B9F1B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3543300"/>
            <a:ext cx="44196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Slap the 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368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AutoShape 3">
            <a:extLst>
              <a:ext uri="{FF2B5EF4-FFF2-40B4-BE49-F238E27FC236}">
                <a16:creationId xmlns:a16="http://schemas.microsoft.com/office/drawing/2014/main" id="{1AB49AC8-B837-4BCE-BE88-4444AF848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28600"/>
            <a:ext cx="3124200" cy="1447800"/>
          </a:xfrm>
          <a:prstGeom prst="flowChartPunchedTap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4000" b="1"/>
              <a:t>kitchen</a:t>
            </a:r>
          </a:p>
        </p:txBody>
      </p:sp>
      <p:sp>
        <p:nvSpPr>
          <p:cNvPr id="37892" name="AutoShape 4">
            <a:extLst>
              <a:ext uri="{FF2B5EF4-FFF2-40B4-BE49-F238E27FC236}">
                <a16:creationId xmlns:a16="http://schemas.microsoft.com/office/drawing/2014/main" id="{CF600AB3-2551-4991-9ED8-9B1D63567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14600"/>
            <a:ext cx="2590800" cy="1447800"/>
          </a:xfrm>
          <a:prstGeom prst="flowChartPunchedTape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4000" b="1"/>
              <a:t>garden</a:t>
            </a:r>
          </a:p>
        </p:txBody>
      </p:sp>
      <p:sp>
        <p:nvSpPr>
          <p:cNvPr id="37893" name="AutoShape 5">
            <a:extLst>
              <a:ext uri="{FF2B5EF4-FFF2-40B4-BE49-F238E27FC236}">
                <a16:creationId xmlns:a16="http://schemas.microsoft.com/office/drawing/2014/main" id="{4FD447ED-E87D-4244-9B7B-43165FD71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52400"/>
            <a:ext cx="3200400" cy="1447800"/>
          </a:xfrm>
          <a:prstGeom prst="flowChartPunchedTap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4000" b="1"/>
              <a:t>bedroom</a:t>
            </a:r>
          </a:p>
        </p:txBody>
      </p:sp>
      <p:sp>
        <p:nvSpPr>
          <p:cNvPr id="37894" name="AutoShape 6">
            <a:extLst>
              <a:ext uri="{FF2B5EF4-FFF2-40B4-BE49-F238E27FC236}">
                <a16:creationId xmlns:a16="http://schemas.microsoft.com/office/drawing/2014/main" id="{385042CB-CAFD-4B9D-8A08-6303207C8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14600"/>
            <a:ext cx="2590800" cy="1447800"/>
          </a:xfrm>
          <a:prstGeom prst="flowChartPunchedTape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4000" b="1">
                <a:solidFill>
                  <a:schemeClr val="bg1"/>
                </a:solidFill>
              </a:rPr>
              <a:t>bathroom</a:t>
            </a:r>
          </a:p>
        </p:txBody>
      </p:sp>
      <p:sp>
        <p:nvSpPr>
          <p:cNvPr id="37895" name="AutoShape 7">
            <a:extLst>
              <a:ext uri="{FF2B5EF4-FFF2-40B4-BE49-F238E27FC236}">
                <a16:creationId xmlns:a16="http://schemas.microsoft.com/office/drawing/2014/main" id="{2046F09B-BE8C-4C24-AE16-773E8C994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181600"/>
            <a:ext cx="3200400" cy="1447800"/>
          </a:xfrm>
          <a:prstGeom prst="flowChartPunchedTape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4000" b="1"/>
              <a:t>living room</a:t>
            </a:r>
          </a:p>
        </p:txBody>
      </p:sp>
      <p:sp>
        <p:nvSpPr>
          <p:cNvPr id="37896" name="AutoShape 8">
            <a:extLst>
              <a:ext uri="{FF2B5EF4-FFF2-40B4-BE49-F238E27FC236}">
                <a16:creationId xmlns:a16="http://schemas.microsoft.com/office/drawing/2014/main" id="{AB065FEF-26EE-4661-B06B-F002C17EA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181600"/>
            <a:ext cx="2590800" cy="1447800"/>
          </a:xfrm>
          <a:prstGeom prst="flowChartPunchedTape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4000" b="1"/>
              <a:t>house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5986AE77-FEF8-4E38-A884-B626F3586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073" y="0"/>
            <a:ext cx="12376145" cy="511164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9B4AAC9-C5C4-4259-B690-6D12D9F808D2}"/>
              </a:ext>
            </a:extLst>
          </p:cNvPr>
          <p:cNvSpPr txBox="1"/>
          <p:nvPr/>
        </p:nvSpPr>
        <p:spPr>
          <a:xfrm>
            <a:off x="5010445" y="3762531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house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7482D88-554F-4CF9-B3CF-593207DEDAFA}"/>
              </a:ext>
            </a:extLst>
          </p:cNvPr>
          <p:cNvSpPr txBox="1"/>
          <p:nvPr/>
        </p:nvSpPr>
        <p:spPr>
          <a:xfrm>
            <a:off x="1894990" y="4229724"/>
            <a:ext cx="1226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garden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908214-83EC-4ECA-AFAC-23648484DB78}"/>
              </a:ext>
            </a:extLst>
          </p:cNvPr>
          <p:cNvSpPr txBox="1"/>
          <p:nvPr/>
        </p:nvSpPr>
        <p:spPr>
          <a:xfrm>
            <a:off x="7803611" y="4202241"/>
            <a:ext cx="954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pond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3D5F1B3-CF0A-43D4-9FAC-4DAB6D175311}"/>
              </a:ext>
            </a:extLst>
          </p:cNvPr>
          <p:cNvSpPr txBox="1"/>
          <p:nvPr/>
        </p:nvSpPr>
        <p:spPr>
          <a:xfrm>
            <a:off x="1647595" y="4670685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living</a:t>
            </a:r>
          </a:p>
        </p:txBody>
      </p:sp>
    </p:spTree>
    <p:extLst>
      <p:ext uri="{BB962C8B-B14F-4D97-AF65-F5344CB8AC3E}">
        <p14:creationId xmlns:p14="http://schemas.microsoft.com/office/powerpoint/2010/main" val="72790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783F2F6A-FFD6-4195-8EED-79D04748456A}"/>
              </a:ext>
            </a:extLst>
          </p:cNvPr>
          <p:cNvSpPr/>
          <p:nvPr/>
        </p:nvSpPr>
        <p:spPr>
          <a:xfrm>
            <a:off x="0" y="897657"/>
            <a:ext cx="109228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1.Is Mai's house small?</a:t>
            </a:r>
          </a:p>
          <a:p>
            <a:r>
              <a:rPr lang="en-GB" sz="3600" dirty="0"/>
              <a:t>No, It isn't.</a:t>
            </a:r>
          </a:p>
          <a:p>
            <a:r>
              <a:rPr lang="en-GB" sz="3600" dirty="0"/>
              <a:t>2.What colour is the gate?</a:t>
            </a:r>
          </a:p>
          <a:p>
            <a:r>
              <a:rPr lang="en-GB" sz="3600" dirty="0"/>
              <a:t>It's blue.</a:t>
            </a:r>
          </a:p>
          <a:p>
            <a:r>
              <a:rPr lang="en-GB" sz="3600" dirty="0"/>
              <a:t>3.Is there a garden?</a:t>
            </a:r>
          </a:p>
          <a:p>
            <a:r>
              <a:rPr lang="en-GB" sz="3600" dirty="0"/>
              <a:t>Yes, there is.</a:t>
            </a:r>
          </a:p>
          <a:p>
            <a:r>
              <a:rPr lang="en-GB" sz="3600" dirty="0"/>
              <a:t>4.Is there a pond in the garden?</a:t>
            </a:r>
          </a:p>
          <a:p>
            <a:r>
              <a:rPr lang="en-GB" sz="3600" dirty="0"/>
              <a:t>Yes, there is.</a:t>
            </a:r>
          </a:p>
          <a:p>
            <a:r>
              <a:rPr lang="en-GB" sz="3600" dirty="0"/>
              <a:t>5.Is there a yard?</a:t>
            </a:r>
          </a:p>
          <a:p>
            <a:r>
              <a:rPr lang="en-GB" sz="3600" dirty="0"/>
              <a:t>No, there isn't.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B485E1B-695C-4B50-BF11-C48BC0B74FA5}"/>
              </a:ext>
            </a:extLst>
          </p:cNvPr>
          <p:cNvSpPr txBox="1"/>
          <p:nvPr/>
        </p:nvSpPr>
        <p:spPr>
          <a:xfrm>
            <a:off x="0" y="28069"/>
            <a:ext cx="841634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/>
              <a:t>5. Read again and answer the question</a:t>
            </a:r>
          </a:p>
        </p:txBody>
      </p:sp>
    </p:spTree>
    <p:extLst>
      <p:ext uri="{BB962C8B-B14F-4D97-AF65-F5344CB8AC3E}">
        <p14:creationId xmlns:p14="http://schemas.microsoft.com/office/powerpoint/2010/main" val="413655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B94230-B651-49E6-A620-BE05267BB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EA5659B-98F6-461D-909F-B7546C49F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577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9DC76F5-BED2-4762-B767-7674B7CDE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/>
              <a:t>Unit 13 – Lesson 1 (1,2,3)</a:t>
            </a:r>
          </a:p>
        </p:txBody>
      </p:sp>
    </p:spTree>
    <p:extLst>
      <p:ext uri="{BB962C8B-B14F-4D97-AF65-F5344CB8AC3E}">
        <p14:creationId xmlns:p14="http://schemas.microsoft.com/office/powerpoint/2010/main" val="2043848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cuốn sách&#10;&#10;Mô tả được tạo với mức tin cậy rất cao">
            <a:extLst>
              <a:ext uri="{FF2B5EF4-FFF2-40B4-BE49-F238E27FC236}">
                <a16:creationId xmlns:a16="http://schemas.microsoft.com/office/drawing/2014/main" id="{2A92E80A-A47F-4DA5-B7A4-6FFFA4B82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919"/>
            <a:ext cx="6096000" cy="4119097"/>
          </a:xfrm>
          <a:prstGeom prst="rect">
            <a:avLst/>
          </a:prstGeom>
        </p:spPr>
      </p:pic>
      <p:pic>
        <p:nvPicPr>
          <p:cNvPr id="5" name="Hình ảnh 4" descr="Ảnh có chứa vẽ&#10;&#10;Mô tả được tạo với mức tin cậy rất cao">
            <a:extLst>
              <a:ext uri="{FF2B5EF4-FFF2-40B4-BE49-F238E27FC236}">
                <a16:creationId xmlns:a16="http://schemas.microsoft.com/office/drawing/2014/main" id="{5AF01B53-6915-4DA6-8715-3706314182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13" y="1868445"/>
            <a:ext cx="6096000" cy="439057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2F7221C-B82D-4BA1-A5C6-7FB2DF80581E}"/>
              </a:ext>
            </a:extLst>
          </p:cNvPr>
          <p:cNvSpPr txBox="1"/>
          <p:nvPr/>
        </p:nvSpPr>
        <p:spPr>
          <a:xfrm>
            <a:off x="0" y="231925"/>
            <a:ext cx="62360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1. Look, listen and repeat </a:t>
            </a:r>
          </a:p>
        </p:txBody>
      </p:sp>
      <p:pic>
        <p:nvPicPr>
          <p:cNvPr id="7" name="20_20_Track_20">
            <a:hlinkClick r:id="" action="ppaction://media"/>
            <a:extLst>
              <a:ext uri="{FF2B5EF4-FFF2-40B4-BE49-F238E27FC236}">
                <a16:creationId xmlns:a16="http://schemas.microsoft.com/office/drawing/2014/main" id="{A7CCB519-A3A9-43B4-870A-39E9AC07B9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2001" y="10013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6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256</Words>
  <Application>Microsoft Office PowerPoint</Application>
  <PresentationFormat>Màn hình rộng</PresentationFormat>
  <Paragraphs>77</Paragraphs>
  <Slides>26</Slides>
  <Notes>0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34" baseType="lpstr">
      <vt:lpstr>Arial</vt:lpstr>
      <vt:lpstr>Arial</vt:lpstr>
      <vt:lpstr>Calibri</vt:lpstr>
      <vt:lpstr>Calibri Light</vt:lpstr>
      <vt:lpstr>roboto</vt:lpstr>
      <vt:lpstr>Times New Roman</vt:lpstr>
      <vt:lpstr>VNI-Thuphap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Unit 13 – Lesson 1 (1,2,3)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 Bach</dc:creator>
  <cp:lastModifiedBy>Bui Hai</cp:lastModifiedBy>
  <cp:revision>13</cp:revision>
  <dcterms:created xsi:type="dcterms:W3CDTF">2020-04-18T15:41:47Z</dcterms:created>
  <dcterms:modified xsi:type="dcterms:W3CDTF">2020-04-19T00:16:18Z</dcterms:modified>
</cp:coreProperties>
</file>